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24" r:id="rId2"/>
    <p:sldId id="293" r:id="rId3"/>
    <p:sldId id="294" r:id="rId4"/>
    <p:sldId id="502" r:id="rId5"/>
    <p:sldId id="504" r:id="rId6"/>
    <p:sldId id="257" r:id="rId7"/>
    <p:sldId id="485" r:id="rId8"/>
    <p:sldId id="409" r:id="rId9"/>
    <p:sldId id="506" r:id="rId10"/>
    <p:sldId id="489" r:id="rId11"/>
    <p:sldId id="491" r:id="rId12"/>
    <p:sldId id="493" r:id="rId13"/>
    <p:sldId id="495" r:id="rId14"/>
    <p:sldId id="511" r:id="rId15"/>
    <p:sldId id="499" r:id="rId16"/>
    <p:sldId id="352" r:id="rId17"/>
    <p:sldId id="422" r:id="rId18"/>
    <p:sldId id="366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826" autoAdjust="0"/>
  </p:normalViewPr>
  <p:slideViewPr>
    <p:cSldViewPr>
      <p:cViewPr varScale="1">
        <p:scale>
          <a:sx n="74" d="100"/>
          <a:sy n="74" d="100"/>
        </p:scale>
        <p:origin x="12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96927539740524"/>
          <c:y val="7.0305258792438208E-2"/>
          <c:w val="0.87093213524531699"/>
          <c:h val="0.79739052219384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0-B133-4FFD-9406-4DD80A9FE67F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B133-4FFD-9406-4DD80A9FE67F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2-B133-4FFD-9406-4DD80A9FE67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3-B133-4FFD-9406-4DD80A9FE67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B133-4FFD-9406-4DD80A9FE67F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B133-4FFD-9406-4DD80A9FE67F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6-B133-4FFD-9406-4DD80A9FE67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7-B133-4FFD-9406-4DD80A9FE67F}"/>
              </c:ext>
            </c:extLst>
          </c:dPt>
          <c:dPt>
            <c:idx val="9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8-B133-4FFD-9406-4DD80A9FE67F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9-B133-4FFD-9406-4DD80A9FE67F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A-B133-4FFD-9406-4DD80A9FE67F}"/>
              </c:ext>
            </c:extLst>
          </c:dPt>
          <c:dLbls>
            <c:dLbl>
              <c:idx val="7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500" b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B133-4FFD-9406-4DD80A9FE67F}"/>
                </c:ext>
              </c:extLst>
            </c:dLbl>
            <c:dLbl>
              <c:idx val="11"/>
              <c:spPr>
                <a:solidFill>
                  <a:schemeClr val="tx1"/>
                </a:solidFill>
              </c:spPr>
              <c:txPr>
                <a:bodyPr/>
                <a:lstStyle/>
                <a:p>
                  <a:pPr>
                    <a:defRPr sz="1900" b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B133-4FFD-9406-4DD80A9FE6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9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Tinh thần thái độ</c:v>
                </c:pt>
                <c:pt idx="1">
                  <c:v>Thủ tục hành chính</c:v>
                </c:pt>
                <c:pt idx="2">
                  <c:v>Cơ sở vật chất</c:v>
                </c:pt>
                <c:pt idx="3">
                  <c:v>An ninh</c:v>
                </c:pt>
                <c:pt idx="4">
                  <c:v>Vệ sinh</c:v>
                </c:pt>
                <c:pt idx="5">
                  <c:v>Dịch vụ (căng tin, ăn uống)</c:v>
                </c:pt>
                <c:pt idx="6">
                  <c:v>Tư vấn dinh dưỡng</c:v>
                </c:pt>
                <c:pt idx="7">
                  <c:v>Trung bình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0.92</c:v>
                </c:pt>
                <c:pt idx="1">
                  <c:v>0.93</c:v>
                </c:pt>
                <c:pt idx="2">
                  <c:v>0.94</c:v>
                </c:pt>
                <c:pt idx="3">
                  <c:v>0.93</c:v>
                </c:pt>
                <c:pt idx="4">
                  <c:v>0.94</c:v>
                </c:pt>
                <c:pt idx="5">
                  <c:v>0.94</c:v>
                </c:pt>
                <c:pt idx="6">
                  <c:v>0.92</c:v>
                </c:pt>
                <c:pt idx="7">
                  <c:v>0.93200000000000005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133-4FFD-9406-4DD80A9FE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1734128"/>
        <c:axId val="1"/>
      </c:barChart>
      <c:catAx>
        <c:axId val="2101734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42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101734128"/>
        <c:crosses val="autoZero"/>
        <c:crossBetween val="between"/>
        <c:majorUnit val="0.2"/>
      </c:valAx>
      <c:spPr>
        <a:noFill/>
        <a:ln w="24351">
          <a:noFill/>
        </a:ln>
      </c:spPr>
    </c:plotArea>
    <c:plotVisOnly val="1"/>
    <c:dispBlanksAs val="gap"/>
    <c:showDLblsOverMax val="0"/>
  </c:chart>
  <c:txPr>
    <a:bodyPr/>
    <a:lstStyle/>
    <a:p>
      <a:pPr>
        <a:defRPr sz="1726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96927539740524"/>
          <c:y val="7.0305258792438208E-2"/>
          <c:w val="0.88603077024589805"/>
          <c:h val="0.79739052219384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0-9FA0-4D87-950C-244C585FBB79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9FA0-4D87-950C-244C585FBB79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2-9FA0-4D87-950C-244C585FBB7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3-9FA0-4D87-950C-244C585FBB79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4-9FA0-4D87-950C-244C585FBB79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9FA0-4D87-950C-244C585FBB79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6-9FA0-4D87-950C-244C585FBB79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7-9FA0-4D87-950C-244C585FBB79}"/>
              </c:ext>
            </c:extLst>
          </c:dPt>
          <c:dPt>
            <c:idx val="9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8-9FA0-4D87-950C-244C585FBB79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9-9FA0-4D87-950C-244C585FBB79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A-9FA0-4D87-950C-244C585FBB79}"/>
              </c:ext>
            </c:extLst>
          </c:dPt>
          <c:dLbls>
            <c:dLbl>
              <c:idx val="5"/>
              <c:spPr>
                <a:solidFill>
                  <a:schemeClr val="tx1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500" b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9FA0-4D87-950C-244C585FBB79}"/>
                </c:ext>
              </c:extLst>
            </c:dLbl>
            <c:dLbl>
              <c:idx val="11"/>
              <c:spPr>
                <a:solidFill>
                  <a:schemeClr val="tx1"/>
                </a:solidFill>
              </c:spPr>
              <c:txPr>
                <a:bodyPr/>
                <a:lstStyle/>
                <a:p>
                  <a:pPr>
                    <a:defRPr sz="1900" b="1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9FA0-4D87-950C-244C585FBB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90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Tinh thần thái độ</c:v>
                </c:pt>
                <c:pt idx="1">
                  <c:v>Thủ tục hành chính</c:v>
                </c:pt>
                <c:pt idx="2">
                  <c:v>Cơ sở vật chất</c:v>
                </c:pt>
                <c:pt idx="3">
                  <c:v>An ninh</c:v>
                </c:pt>
                <c:pt idx="4">
                  <c:v>Vệ sinh</c:v>
                </c:pt>
                <c:pt idx="5">
                  <c:v>Trung bình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0.96</c:v>
                </c:pt>
                <c:pt idx="1">
                  <c:v>0.93</c:v>
                </c:pt>
                <c:pt idx="2">
                  <c:v>0.94</c:v>
                </c:pt>
                <c:pt idx="3">
                  <c:v>0.95</c:v>
                </c:pt>
                <c:pt idx="4">
                  <c:v>0.92</c:v>
                </c:pt>
                <c:pt idx="5">
                  <c:v>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A0-4D87-950C-244C585FBB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4352240"/>
        <c:axId val="1"/>
      </c:barChart>
      <c:catAx>
        <c:axId val="50435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42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04352240"/>
        <c:crosses val="autoZero"/>
        <c:crossBetween val="between"/>
        <c:majorUnit val="0.2"/>
      </c:valAx>
      <c:spPr>
        <a:noFill/>
        <a:ln w="24351">
          <a:noFill/>
        </a:ln>
      </c:spPr>
    </c:plotArea>
    <c:plotVisOnly val="1"/>
    <c:dispBlanksAs val="gap"/>
    <c:showDLblsOverMax val="0"/>
  </c:chart>
  <c:txPr>
    <a:bodyPr/>
    <a:lstStyle/>
    <a:p>
      <a:pPr>
        <a:defRPr sz="1726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96927539740524"/>
          <c:y val="7.0305258792438208E-2"/>
          <c:w val="0.87093213524531699"/>
          <c:h val="0.79739052219384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D232-4497-AA5D-20AC3555BC3C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A44A-4DE3-93CF-057A983B546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D232-4497-AA5D-20AC3555BC3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D232-4497-AA5D-20AC3555BC3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D232-4497-AA5D-20AC3555BC3C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4-D232-4497-AA5D-20AC3555BC3C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5-D232-4497-AA5D-20AC3555BC3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6-D232-4497-AA5D-20AC3555BC3C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7-D232-4497-AA5D-20AC3555BC3C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8-D232-4497-AA5D-20AC3555BC3C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D232-4497-AA5D-20AC3555BC3C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A-D232-4497-AA5D-20AC3555BC3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7-4EB7-49C2-9A87-6BD369C7271F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0-C7CE-414C-AD5E-224379915050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C7CE-414C-AD5E-224379915050}"/>
              </c:ext>
            </c:extLst>
          </c:dPt>
          <c:dLbls>
            <c:dLbl>
              <c:idx val="11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73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232-4497-AA5D-20AC3555BC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3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Sản</c:v>
                </c:pt>
                <c:pt idx="1">
                  <c:v>Khám bệnh</c:v>
                </c:pt>
                <c:pt idx="2">
                  <c:v>Tim mạch 1</c:v>
                </c:pt>
                <c:pt idx="3">
                  <c:v>Bệnh nhiệt đới</c:v>
                </c:pt>
                <c:pt idx="4">
                  <c:v>Cấp cứu</c:v>
                </c:pt>
                <c:pt idx="5">
                  <c:v>Ngoại TH1</c:v>
                </c:pt>
                <c:pt idx="6">
                  <c:v>HHLS</c:v>
                </c:pt>
                <c:pt idx="7">
                  <c:v>Nội thận</c:v>
                </c:pt>
                <c:pt idx="8">
                  <c:v>Hồi sức ngoại</c:v>
                </c:pt>
                <c:pt idx="9">
                  <c:v>Da liễu</c:v>
                </c:pt>
                <c:pt idx="10">
                  <c:v>Cơ xương khớp</c:v>
                </c:pt>
                <c:pt idx="11">
                  <c:v>Ngoại tiết niệu</c:v>
                </c:pt>
                <c:pt idx="12">
                  <c:v>Ngoại tiêu hóa</c:v>
                </c:pt>
                <c:pt idx="13">
                  <c:v>Nội DƯ - HH</c:v>
                </c:pt>
                <c:pt idx="14">
                  <c:v>Răng hàm mặt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0.96</c:v>
                </c:pt>
                <c:pt idx="1">
                  <c:v>0.96</c:v>
                </c:pt>
                <c:pt idx="2">
                  <c:v>0.95</c:v>
                </c:pt>
                <c:pt idx="3">
                  <c:v>0.95</c:v>
                </c:pt>
                <c:pt idx="4">
                  <c:v>0.95</c:v>
                </c:pt>
                <c:pt idx="5">
                  <c:v>0.94</c:v>
                </c:pt>
                <c:pt idx="6">
                  <c:v>0.94</c:v>
                </c:pt>
                <c:pt idx="7">
                  <c:v>0.93</c:v>
                </c:pt>
                <c:pt idx="8">
                  <c:v>0.92</c:v>
                </c:pt>
                <c:pt idx="9">
                  <c:v>0.92</c:v>
                </c:pt>
                <c:pt idx="10">
                  <c:v>0.91</c:v>
                </c:pt>
                <c:pt idx="11">
                  <c:v>0.91</c:v>
                </c:pt>
                <c:pt idx="12">
                  <c:v>0.9</c:v>
                </c:pt>
                <c:pt idx="13">
                  <c:v>0.89</c:v>
                </c:pt>
                <c:pt idx="14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232-4497-AA5D-20AC3555B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8748703"/>
        <c:axId val="1"/>
      </c:barChart>
      <c:catAx>
        <c:axId val="19387487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938748703"/>
        <c:crosses val="autoZero"/>
        <c:crossBetween val="between"/>
        <c:majorUnit val="0.2"/>
      </c:valAx>
      <c:spPr>
        <a:noFill/>
        <a:ln w="24351">
          <a:noFill/>
        </a:ln>
      </c:spPr>
    </c:plotArea>
    <c:plotVisOnly val="1"/>
    <c:dispBlanksAs val="gap"/>
    <c:showDLblsOverMax val="0"/>
  </c:chart>
  <c:txPr>
    <a:bodyPr/>
    <a:lstStyle/>
    <a:p>
      <a:pPr>
        <a:defRPr sz="1726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96927539740524"/>
          <c:y val="7.0305258792438208E-2"/>
          <c:w val="0.87093213524531699"/>
          <c:h val="0.79739052219384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D232-4497-AA5D-20AC3555BC3C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A44A-4DE3-93CF-057A983B546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D232-4497-AA5D-20AC3555BC3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D232-4497-AA5D-20AC3555BC3C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D232-4497-AA5D-20AC3555BC3C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4-D232-4497-AA5D-20AC3555BC3C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5-D232-4497-AA5D-20AC3555BC3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6-D232-4497-AA5D-20AC3555BC3C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7-D232-4497-AA5D-20AC3555BC3C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8-D232-4497-AA5D-20AC3555BC3C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9-D232-4497-AA5D-20AC3555BC3C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A-D232-4497-AA5D-20AC3555BC3C}"/>
              </c:ext>
            </c:extLst>
          </c:dPt>
          <c:dPt>
            <c:idx val="12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17-4EB7-49C2-9A87-6BD369C7271F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A-A441-4E6B-9C1B-1DEF91ABA606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B-A441-4E6B-9C1B-1DEF91ABA606}"/>
              </c:ext>
            </c:extLst>
          </c:dPt>
          <c:dLbls>
            <c:dLbl>
              <c:idx val="11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73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232-4497-AA5D-20AC3555BC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3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Cơ xương khớp</c:v>
                </c:pt>
                <c:pt idx="1">
                  <c:v>Cấp cứu</c:v>
                </c:pt>
                <c:pt idx="2">
                  <c:v>Ngoại tiêu hóa</c:v>
                </c:pt>
                <c:pt idx="3">
                  <c:v>Tim mạch 1</c:v>
                </c:pt>
                <c:pt idx="4">
                  <c:v>Ngoại TH1</c:v>
                </c:pt>
                <c:pt idx="5">
                  <c:v>Bệnh nhiệt đới</c:v>
                </c:pt>
                <c:pt idx="6">
                  <c:v>Ngoại tiết niệu</c:v>
                </c:pt>
                <c:pt idx="7">
                  <c:v>Sản</c:v>
                </c:pt>
                <c:pt idx="8">
                  <c:v>HHLS</c:v>
                </c:pt>
                <c:pt idx="9">
                  <c:v>Răng hàm mặt</c:v>
                </c:pt>
                <c:pt idx="10">
                  <c:v>Da liễu</c:v>
                </c:pt>
                <c:pt idx="11">
                  <c:v>Hồi sức ngoại</c:v>
                </c:pt>
                <c:pt idx="12">
                  <c:v>Nội thận</c:v>
                </c:pt>
                <c:pt idx="13">
                  <c:v>Khám bệnh</c:v>
                </c:pt>
                <c:pt idx="14">
                  <c:v>Nội DƯ - HH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0.96</c:v>
                </c:pt>
                <c:pt idx="1">
                  <c:v>0.96</c:v>
                </c:pt>
                <c:pt idx="2">
                  <c:v>0.95</c:v>
                </c:pt>
                <c:pt idx="3">
                  <c:v>0.95</c:v>
                </c:pt>
                <c:pt idx="4">
                  <c:v>0.94</c:v>
                </c:pt>
                <c:pt idx="5">
                  <c:v>0.94</c:v>
                </c:pt>
                <c:pt idx="6">
                  <c:v>0.94</c:v>
                </c:pt>
                <c:pt idx="7">
                  <c:v>0.93</c:v>
                </c:pt>
                <c:pt idx="8">
                  <c:v>0.93</c:v>
                </c:pt>
                <c:pt idx="9">
                  <c:v>0.92</c:v>
                </c:pt>
                <c:pt idx="10">
                  <c:v>0.92</c:v>
                </c:pt>
                <c:pt idx="11">
                  <c:v>0.91</c:v>
                </c:pt>
                <c:pt idx="12">
                  <c:v>0.91</c:v>
                </c:pt>
                <c:pt idx="13">
                  <c:v>0.9</c:v>
                </c:pt>
                <c:pt idx="1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232-4497-AA5D-20AC3555B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8748703"/>
        <c:axId val="1"/>
      </c:barChart>
      <c:catAx>
        <c:axId val="19387487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938748703"/>
        <c:crosses val="autoZero"/>
        <c:crossBetween val="between"/>
        <c:majorUnit val="0.2"/>
      </c:valAx>
      <c:spPr>
        <a:noFill/>
        <a:ln w="24351">
          <a:noFill/>
        </a:ln>
      </c:spPr>
    </c:plotArea>
    <c:plotVisOnly val="1"/>
    <c:dispBlanksAs val="gap"/>
    <c:showDLblsOverMax val="0"/>
  </c:chart>
  <c:txPr>
    <a:bodyPr/>
    <a:lstStyle/>
    <a:p>
      <a:pPr>
        <a:defRPr sz="1726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96927539740524"/>
          <c:y val="7.0305258792438208E-2"/>
          <c:w val="0.87093213524531699"/>
          <c:h val="0.79739052219384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D232-4497-AA5D-20AC3555BC3C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A44A-4DE3-93CF-057A983B546E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D232-4497-AA5D-20AC3555BC3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D232-4497-AA5D-20AC3555BC3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D232-4497-AA5D-20AC3555BC3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4-D232-4497-AA5D-20AC3555BC3C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5-D232-4497-AA5D-20AC3555BC3C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6-D232-4497-AA5D-20AC3555BC3C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7-D232-4497-AA5D-20AC3555BC3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8-D232-4497-AA5D-20AC3555BC3C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9-D232-4497-AA5D-20AC3555BC3C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A-D232-4497-AA5D-20AC3555BC3C}"/>
              </c:ext>
            </c:extLst>
          </c:dPt>
          <c:dPt>
            <c:idx val="12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17-4EB7-49C2-9A87-6BD369C7271F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A-7F70-4E0A-8598-664DC771AC65}"/>
              </c:ext>
            </c:extLst>
          </c:dPt>
          <c:dLbls>
            <c:dLbl>
              <c:idx val="11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73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232-4497-AA5D-20AC3555BC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3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HHLS</c:v>
                </c:pt>
                <c:pt idx="1">
                  <c:v>Co xương khớp</c:v>
                </c:pt>
                <c:pt idx="2">
                  <c:v>Tim mạch 1</c:v>
                </c:pt>
                <c:pt idx="3">
                  <c:v>Ngoại tiêu hóa</c:v>
                </c:pt>
                <c:pt idx="4">
                  <c:v>Nội DƯ - HH</c:v>
                </c:pt>
                <c:pt idx="5">
                  <c:v>Nội thận</c:v>
                </c:pt>
                <c:pt idx="6">
                  <c:v>Khám bệnh</c:v>
                </c:pt>
                <c:pt idx="7">
                  <c:v>Da liễu</c:v>
                </c:pt>
                <c:pt idx="8">
                  <c:v>Bệnh nhiệt đới</c:v>
                </c:pt>
                <c:pt idx="9">
                  <c:v>Hồi sức ngoại</c:v>
                </c:pt>
                <c:pt idx="10">
                  <c:v>Sản</c:v>
                </c:pt>
                <c:pt idx="11">
                  <c:v>Ngoại tiết niệu</c:v>
                </c:pt>
                <c:pt idx="12">
                  <c:v>Răng hàm mặt</c:v>
                </c:pt>
                <c:pt idx="13">
                  <c:v>Ngoại TH1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0.96</c:v>
                </c:pt>
                <c:pt idx="1">
                  <c:v>0.96</c:v>
                </c:pt>
                <c:pt idx="2">
                  <c:v>0.96</c:v>
                </c:pt>
                <c:pt idx="3">
                  <c:v>0.95</c:v>
                </c:pt>
                <c:pt idx="4">
                  <c:v>0.95</c:v>
                </c:pt>
                <c:pt idx="5">
                  <c:v>0.95</c:v>
                </c:pt>
                <c:pt idx="6">
                  <c:v>0.94</c:v>
                </c:pt>
                <c:pt idx="7">
                  <c:v>0.94</c:v>
                </c:pt>
                <c:pt idx="8">
                  <c:v>0.93</c:v>
                </c:pt>
                <c:pt idx="9">
                  <c:v>0.93</c:v>
                </c:pt>
                <c:pt idx="10">
                  <c:v>0.92</c:v>
                </c:pt>
                <c:pt idx="11">
                  <c:v>0.91</c:v>
                </c:pt>
                <c:pt idx="12">
                  <c:v>0.91</c:v>
                </c:pt>
                <c:pt idx="1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232-4497-AA5D-20AC3555B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8748703"/>
        <c:axId val="1"/>
      </c:barChart>
      <c:catAx>
        <c:axId val="19387487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938748703"/>
        <c:crosses val="autoZero"/>
        <c:crossBetween val="between"/>
        <c:majorUnit val="0.2"/>
      </c:valAx>
      <c:spPr>
        <a:noFill/>
        <a:ln w="24351">
          <a:noFill/>
        </a:ln>
      </c:spPr>
    </c:plotArea>
    <c:plotVisOnly val="1"/>
    <c:dispBlanksAs val="gap"/>
    <c:showDLblsOverMax val="0"/>
  </c:chart>
  <c:txPr>
    <a:bodyPr/>
    <a:lstStyle/>
    <a:p>
      <a:pPr>
        <a:defRPr sz="1726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96927539740524"/>
          <c:y val="7.0305258792438208E-2"/>
          <c:w val="0.87093213524531699"/>
          <c:h val="0.79739052219384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D232-4497-AA5D-20AC3555BC3C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A44A-4DE3-93CF-057A983B546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D232-4497-AA5D-20AC3555BC3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D232-4497-AA5D-20AC3555BC3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D232-4497-AA5D-20AC3555BC3C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4-D232-4497-AA5D-20AC3555BC3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D232-4497-AA5D-20AC3555BC3C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6-D232-4497-AA5D-20AC3555BC3C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7-D232-4497-AA5D-20AC3555BC3C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8-D232-4497-AA5D-20AC3555BC3C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D232-4497-AA5D-20AC3555BC3C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A-D232-4497-AA5D-20AC3555BC3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7-4EB7-49C2-9A87-6BD369C7271F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A-D53B-431C-8003-4759042EF789}"/>
              </c:ext>
            </c:extLst>
          </c:dPt>
          <c:dLbls>
            <c:dLbl>
              <c:idx val="11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73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232-4497-AA5D-20AC3555BC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3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Nội thận</c:v>
                </c:pt>
                <c:pt idx="1">
                  <c:v>Bệnh nhiệt đới</c:v>
                </c:pt>
                <c:pt idx="2">
                  <c:v>Khám bệnh</c:v>
                </c:pt>
                <c:pt idx="3">
                  <c:v>Ngoại TH1</c:v>
                </c:pt>
                <c:pt idx="4">
                  <c:v>Hồi sức ngoại</c:v>
                </c:pt>
                <c:pt idx="5">
                  <c:v>Sản</c:v>
                </c:pt>
                <c:pt idx="6">
                  <c:v>Ngoại tiêu hóa</c:v>
                </c:pt>
                <c:pt idx="7">
                  <c:v>Nội DƯ - HH</c:v>
                </c:pt>
                <c:pt idx="8">
                  <c:v>Da liễu</c:v>
                </c:pt>
                <c:pt idx="9">
                  <c:v>Răng hàm mặt</c:v>
                </c:pt>
                <c:pt idx="10">
                  <c:v>HHLS</c:v>
                </c:pt>
                <c:pt idx="11">
                  <c:v>Ngoại tiết niệu</c:v>
                </c:pt>
                <c:pt idx="12">
                  <c:v>Tim mạch 1</c:v>
                </c:pt>
                <c:pt idx="13">
                  <c:v>Cơ xương khớp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0.96</c:v>
                </c:pt>
                <c:pt idx="1">
                  <c:v>0.96</c:v>
                </c:pt>
                <c:pt idx="2">
                  <c:v>0.95</c:v>
                </c:pt>
                <c:pt idx="3">
                  <c:v>0.95</c:v>
                </c:pt>
                <c:pt idx="4">
                  <c:v>0.95</c:v>
                </c:pt>
                <c:pt idx="5">
                  <c:v>0.94</c:v>
                </c:pt>
                <c:pt idx="6">
                  <c:v>0.93</c:v>
                </c:pt>
                <c:pt idx="7">
                  <c:v>0.92</c:v>
                </c:pt>
                <c:pt idx="8">
                  <c:v>0.92</c:v>
                </c:pt>
                <c:pt idx="9">
                  <c:v>0.92</c:v>
                </c:pt>
                <c:pt idx="10">
                  <c:v>0.91</c:v>
                </c:pt>
                <c:pt idx="11">
                  <c:v>0.91</c:v>
                </c:pt>
                <c:pt idx="12">
                  <c:v>0.9</c:v>
                </c:pt>
                <c:pt idx="13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232-4497-AA5D-20AC3555B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8748703"/>
        <c:axId val="1"/>
      </c:barChart>
      <c:catAx>
        <c:axId val="19387487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938748703"/>
        <c:crosses val="autoZero"/>
        <c:crossBetween val="between"/>
        <c:majorUnit val="0.2"/>
      </c:valAx>
      <c:spPr>
        <a:noFill/>
        <a:ln w="24351">
          <a:noFill/>
        </a:ln>
      </c:spPr>
    </c:plotArea>
    <c:plotVisOnly val="1"/>
    <c:dispBlanksAs val="gap"/>
    <c:showDLblsOverMax val="0"/>
  </c:chart>
  <c:txPr>
    <a:bodyPr/>
    <a:lstStyle/>
    <a:p>
      <a:pPr>
        <a:defRPr sz="1726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96927539740524"/>
          <c:y val="7.0305258792438208E-2"/>
          <c:w val="0.87093213524531699"/>
          <c:h val="0.79739052219384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D232-4497-AA5D-20AC3555BC3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0-A44A-4DE3-93CF-057A983B546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D232-4497-AA5D-20AC3555BC3C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D232-4497-AA5D-20AC3555BC3C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D232-4497-AA5D-20AC3555BC3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D232-4497-AA5D-20AC3555BC3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D232-4497-AA5D-20AC3555BC3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6-D232-4497-AA5D-20AC3555BC3C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7-D232-4497-AA5D-20AC3555BC3C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8-D232-4497-AA5D-20AC3555BC3C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D232-4497-AA5D-20AC3555BC3C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A-D232-4497-AA5D-20AC3555BC3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17-4EB7-49C2-9A87-6BD369C7271F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1A-93B1-4BAA-80D1-363F5CB6167E}"/>
              </c:ext>
            </c:extLst>
          </c:dPt>
          <c:dLbls>
            <c:dLbl>
              <c:idx val="11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73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232-4497-AA5D-20AC3555BC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3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Ngoại tiết niệu</c:v>
                </c:pt>
                <c:pt idx="1">
                  <c:v>Cơ xương khớp</c:v>
                </c:pt>
                <c:pt idx="2">
                  <c:v>Nội DƯ - HH</c:v>
                </c:pt>
                <c:pt idx="3">
                  <c:v>Bệnh nhiệt đới</c:v>
                </c:pt>
                <c:pt idx="4">
                  <c:v> Ngoại tiêu hóa </c:v>
                </c:pt>
                <c:pt idx="5">
                  <c:v>HHLS</c:v>
                </c:pt>
                <c:pt idx="6">
                  <c:v>Răng hàm mặt</c:v>
                </c:pt>
                <c:pt idx="7">
                  <c:v>Sản</c:v>
                </c:pt>
                <c:pt idx="8">
                  <c:v> Tim mạch 1 </c:v>
                </c:pt>
                <c:pt idx="9">
                  <c:v>Hồi sức ngoại</c:v>
                </c:pt>
                <c:pt idx="10">
                  <c:v>Khám bệnh</c:v>
                </c:pt>
                <c:pt idx="11">
                  <c:v>Ngoại TH1</c:v>
                </c:pt>
                <c:pt idx="12">
                  <c:v>Da liễu</c:v>
                </c:pt>
                <c:pt idx="13">
                  <c:v>Nội thận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0.97</c:v>
                </c:pt>
                <c:pt idx="1">
                  <c:v>0.96</c:v>
                </c:pt>
                <c:pt idx="2">
                  <c:v>0.96</c:v>
                </c:pt>
                <c:pt idx="3">
                  <c:v>0.95</c:v>
                </c:pt>
                <c:pt idx="4">
                  <c:v>0.95</c:v>
                </c:pt>
                <c:pt idx="5">
                  <c:v>0.94</c:v>
                </c:pt>
                <c:pt idx="6">
                  <c:v>0.94</c:v>
                </c:pt>
                <c:pt idx="7">
                  <c:v>0.94</c:v>
                </c:pt>
                <c:pt idx="8">
                  <c:v>0.93</c:v>
                </c:pt>
                <c:pt idx="9">
                  <c:v>0.93</c:v>
                </c:pt>
                <c:pt idx="10">
                  <c:v>0.92</c:v>
                </c:pt>
                <c:pt idx="11">
                  <c:v>0.92</c:v>
                </c:pt>
                <c:pt idx="12">
                  <c:v>0.91</c:v>
                </c:pt>
                <c:pt idx="1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232-4497-AA5D-20AC3555B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8748703"/>
        <c:axId val="1"/>
      </c:barChart>
      <c:catAx>
        <c:axId val="19387487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938748703"/>
        <c:crosses val="autoZero"/>
        <c:crossBetween val="between"/>
        <c:majorUnit val="0.2"/>
      </c:valAx>
      <c:spPr>
        <a:noFill/>
        <a:ln w="24351">
          <a:noFill/>
        </a:ln>
      </c:spPr>
    </c:plotArea>
    <c:plotVisOnly val="1"/>
    <c:dispBlanksAs val="gap"/>
    <c:showDLblsOverMax val="0"/>
  </c:chart>
  <c:txPr>
    <a:bodyPr/>
    <a:lstStyle/>
    <a:p>
      <a:pPr>
        <a:defRPr sz="1726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41371391076116"/>
          <c:y val="7.2657469679595826E-2"/>
          <c:w val="0.87093213524531699"/>
          <c:h val="0.79739052219384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D232-4497-AA5D-20AC3555BC3C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A44A-4DE3-93CF-057A983B546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D232-4497-AA5D-20AC3555BC3C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D232-4497-AA5D-20AC3555BC3C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D232-4497-AA5D-20AC3555BC3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D232-4497-AA5D-20AC3555BC3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D232-4497-AA5D-20AC3555BC3C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6-D232-4497-AA5D-20AC3555BC3C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7-D232-4497-AA5D-20AC3555BC3C}"/>
              </c:ext>
            </c:extLst>
          </c:dPt>
          <c:dPt>
            <c:idx val="9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8-D232-4497-AA5D-20AC3555BC3C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D232-4497-AA5D-20AC3555BC3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D232-4497-AA5D-20AC3555BC3C}"/>
              </c:ext>
            </c:extLst>
          </c:dPt>
          <c:dPt>
            <c:idx val="12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17-4EB7-49C2-9A87-6BD369C7271F}"/>
              </c:ext>
            </c:extLst>
          </c:dPt>
          <c:dLbls>
            <c:dLbl>
              <c:idx val="11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73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232-4497-AA5D-20AC3555BC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3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Tim mạch 1</c:v>
                </c:pt>
                <c:pt idx="1">
                  <c:v>Ngoại tiêu hóa</c:v>
                </c:pt>
                <c:pt idx="2">
                  <c:v>Bệnh nhiệt đới</c:v>
                </c:pt>
                <c:pt idx="3">
                  <c:v>Răng hàm mặt</c:v>
                </c:pt>
                <c:pt idx="4">
                  <c:v>Nội DƯ - HH</c:v>
                </c:pt>
                <c:pt idx="5">
                  <c:v>NgoạiTH1</c:v>
                </c:pt>
                <c:pt idx="6">
                  <c:v>Ngoại tiết niệu</c:v>
                </c:pt>
                <c:pt idx="7">
                  <c:v>Sản</c:v>
                </c:pt>
                <c:pt idx="8">
                  <c:v> Da liễu </c:v>
                </c:pt>
                <c:pt idx="9">
                  <c:v> HHLS </c:v>
                </c:pt>
                <c:pt idx="10">
                  <c:v> Nội thận </c:v>
                </c:pt>
                <c:pt idx="11">
                  <c:v> Cơ xương khớp </c:v>
                </c:pt>
                <c:pt idx="12">
                  <c:v> Hồi sức ngoại 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0.97</c:v>
                </c:pt>
                <c:pt idx="1">
                  <c:v>0.97</c:v>
                </c:pt>
                <c:pt idx="2">
                  <c:v>0.96</c:v>
                </c:pt>
                <c:pt idx="3">
                  <c:v>0.95</c:v>
                </c:pt>
                <c:pt idx="4">
                  <c:v>0.95</c:v>
                </c:pt>
                <c:pt idx="5">
                  <c:v>0.94</c:v>
                </c:pt>
                <c:pt idx="6">
                  <c:v>0.94</c:v>
                </c:pt>
                <c:pt idx="7">
                  <c:v>0.93</c:v>
                </c:pt>
                <c:pt idx="8">
                  <c:v>0.93</c:v>
                </c:pt>
                <c:pt idx="9">
                  <c:v>0.92</c:v>
                </c:pt>
                <c:pt idx="10">
                  <c:v>0.92</c:v>
                </c:pt>
                <c:pt idx="11">
                  <c:v>0.91</c:v>
                </c:pt>
                <c:pt idx="1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232-4497-AA5D-20AC3555B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8748703"/>
        <c:axId val="1"/>
      </c:barChart>
      <c:catAx>
        <c:axId val="19387487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938748703"/>
        <c:crosses val="autoZero"/>
        <c:crossBetween val="between"/>
        <c:majorUnit val="0.2"/>
      </c:valAx>
      <c:spPr>
        <a:noFill/>
        <a:ln w="24351">
          <a:noFill/>
        </a:ln>
      </c:spPr>
    </c:plotArea>
    <c:plotVisOnly val="1"/>
    <c:dispBlanksAs val="gap"/>
    <c:showDLblsOverMax val="0"/>
  </c:chart>
  <c:txPr>
    <a:bodyPr/>
    <a:lstStyle/>
    <a:p>
      <a:pPr>
        <a:defRPr sz="1726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96927539740524"/>
          <c:y val="7.0305258792438208E-2"/>
          <c:w val="0.87093213524531699"/>
          <c:h val="0.79739052219384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D232-4497-AA5D-20AC3555BC3C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0-A44A-4DE3-93CF-057A983B546E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D232-4497-AA5D-20AC3555BC3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D232-4497-AA5D-20AC3555BC3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D232-4497-AA5D-20AC3555BC3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4-D232-4497-AA5D-20AC3555BC3C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5-D232-4497-AA5D-20AC3555BC3C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6-D232-4497-AA5D-20AC3555BC3C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D232-4497-AA5D-20AC3555BC3C}"/>
              </c:ext>
            </c:extLst>
          </c:dPt>
          <c:dPt>
            <c:idx val="9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8-D232-4497-AA5D-20AC3555BC3C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9-D232-4497-AA5D-20AC3555BC3C}"/>
              </c:ext>
            </c:extLst>
          </c:dPt>
          <c:dPt>
            <c:idx val="11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A-D232-4497-AA5D-20AC3555BC3C}"/>
              </c:ext>
            </c:extLst>
          </c:dPt>
          <c:dPt>
            <c:idx val="12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17-4EB7-49C2-9A87-6BD369C7271F}"/>
              </c:ext>
            </c:extLst>
          </c:dPt>
          <c:dLbls>
            <c:dLbl>
              <c:idx val="11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73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232-4497-AA5D-20AC3555BC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30" b="1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HHLS</c:v>
                </c:pt>
                <c:pt idx="1">
                  <c:v>Răng hàm mặt</c:v>
                </c:pt>
                <c:pt idx="2">
                  <c:v>Ngoại TH1</c:v>
                </c:pt>
                <c:pt idx="3">
                  <c:v>Nội DƯ - HH </c:v>
                </c:pt>
                <c:pt idx="4">
                  <c:v>Nội thận</c:v>
                </c:pt>
                <c:pt idx="5">
                  <c:v>Sản</c:v>
                </c:pt>
                <c:pt idx="6">
                  <c:v>Ngại tiêu hóa</c:v>
                </c:pt>
                <c:pt idx="7">
                  <c:v>Hồi sức ngoại</c:v>
                </c:pt>
                <c:pt idx="8">
                  <c:v>Ngoại tiết niệu</c:v>
                </c:pt>
                <c:pt idx="9">
                  <c:v>Cơ xương khớp</c:v>
                </c:pt>
                <c:pt idx="10">
                  <c:v>Tim mạch 1</c:v>
                </c:pt>
                <c:pt idx="11">
                  <c:v>Bệnh nhiệt đới</c:v>
                </c:pt>
                <c:pt idx="12">
                  <c:v>Da liễu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0.96</c:v>
                </c:pt>
                <c:pt idx="1">
                  <c:v>0.96</c:v>
                </c:pt>
                <c:pt idx="2">
                  <c:v>0.96</c:v>
                </c:pt>
                <c:pt idx="3">
                  <c:v>0.95</c:v>
                </c:pt>
                <c:pt idx="4">
                  <c:v>0.95</c:v>
                </c:pt>
                <c:pt idx="5">
                  <c:v>0.95</c:v>
                </c:pt>
                <c:pt idx="6">
                  <c:v>0.94</c:v>
                </c:pt>
                <c:pt idx="7">
                  <c:v>0.94</c:v>
                </c:pt>
                <c:pt idx="8">
                  <c:v>0.94</c:v>
                </c:pt>
                <c:pt idx="9">
                  <c:v>0.94</c:v>
                </c:pt>
                <c:pt idx="10">
                  <c:v>0.93</c:v>
                </c:pt>
                <c:pt idx="11">
                  <c:v>0.93</c:v>
                </c:pt>
                <c:pt idx="12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232-4497-AA5D-20AC3555B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8748703"/>
        <c:axId val="1"/>
      </c:barChart>
      <c:catAx>
        <c:axId val="19387487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938748703"/>
        <c:crosses val="autoZero"/>
        <c:crossBetween val="between"/>
        <c:majorUnit val="0.2"/>
      </c:valAx>
      <c:spPr>
        <a:noFill/>
        <a:ln w="24351">
          <a:noFill/>
        </a:ln>
      </c:spPr>
    </c:plotArea>
    <c:plotVisOnly val="1"/>
    <c:dispBlanksAs val="gap"/>
    <c:showDLblsOverMax val="0"/>
  </c:chart>
  <c:txPr>
    <a:bodyPr/>
    <a:lstStyle/>
    <a:p>
      <a:pPr>
        <a:defRPr sz="1726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52A830-1C9D-41B4-9DFF-1BAAB9F4D9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FC243A-5DAD-4E38-B32C-E33CDE5EE12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5C9955-507F-4665-8405-7BE7F256FC4E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33CFDE7-21C1-4311-AB38-01AF8BA470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B1FA14B-B5BA-495F-835F-25C6DB637A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51C0B2-8413-4C16-9ABC-7C6956F2AC7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9A73F3-D2F0-4D18-954C-787A3E8B2E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2F1EED-DC6F-4459-BEBB-FDE2355541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FB7C56C-8564-4ACF-AA27-3F9CD79328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2F42BDCA-38BD-40DD-A18C-0567D648AB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09EFF70F-A278-4654-B37B-23062274E9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F3ECAF-EEC2-4A84-9ABD-221687A17DC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C648C600-C94A-4B3F-9AAC-D30A325888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9BEEC40F-E0B8-415C-BC73-61FD3B37BA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781E9C35-A198-4033-835C-E803E96FCD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1D07C6-5534-407E-A059-AEB45FDFD12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9347D-4FA3-4EE0-A3E4-C00A58D78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9F605-5FBB-4B0B-8180-2FD98D9AE6A1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8B6A5-09C8-4EB2-8BAD-7B5BB112B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588A5-DEDB-452B-AF41-35F5ACB82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74AAB-8667-4E46-9862-168674B8DE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56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14FC8-AB3F-4D0C-9061-7E5ACF0B6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2D110-29C2-49FE-8F89-2C80068F64C4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8F41E-75E9-430D-8F78-9DB8CBB2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2F04F-0B8A-4E45-9D74-8F4931D4D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1026C-F0CE-49A5-854A-D03340412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95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6EF3A-9C9B-48BC-8E3E-C3E193A38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7601D-8A15-4A5B-9284-408F4418257D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259AA-7E76-4216-8CAC-5AF63CB61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54A71-C258-4758-BD1D-EE72E268E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EF4E5-0F95-4647-99D6-21565B283E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15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7E18A-C5C3-4283-B224-B7C15AF73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EBFE0-9D37-44AE-95EB-D0D22B5A375E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D3D0D-2AB0-4894-A881-D11C70D2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21C79-E2E3-4104-BC75-E1CF20C0F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81062-05E3-4A19-A89F-76161F9244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816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134BE-F7D8-46C3-A8AB-ADB83CFEB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4CE1B-B94B-40E1-A0CD-F88A57399A31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E5868-A14E-468E-A8FA-8775CD2D2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436BB-FD88-4D4D-BA63-25710C31C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394B4-14BB-4B26-B72A-21DAAAF73F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48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0ACC73C-989F-4477-93B4-27633E144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1BA7F-5D3B-4EB9-A254-5C376EED1969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CE87BC1-F2DF-43F3-96C3-84BF4B95A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1727A4-62AE-4226-A487-3C590ECD3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6FB4B-FEF9-4B1C-A627-B6715EDA8F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56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315885A-4B52-44B6-A49C-82904BF5B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7742E-6144-4765-ACB4-AB57B6C6AE94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BB122DF-8D4A-4068-9B59-0221CE7E6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DDF1A3D-7E80-428B-A9A2-552F91B3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98D65-6198-4B91-83D4-3EB720EA85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98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0EBAAF-FE8D-46A7-A4F0-5A4B23414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D8C44-4E07-4BA5-B4B6-5B2248BD86B2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FB7AC77-8468-4E55-9574-3863CEBB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6FB374-6D82-4A11-AD4D-D4A39638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C1196-BE24-4F44-BE0F-1854400707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2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12E2191-91A9-4CFF-B045-8FB2A1E06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683DD-818E-4234-99CF-E9F4A24786CF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386DB5F-AD79-4C03-8023-3CA18A53A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4F5C97-919C-442E-88E8-ABB1FC6E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A54BF-482F-47D4-A5CA-36C1949489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9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19C96F-52A6-4FCB-885E-859AC0A97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DDB66-88CE-4AA7-B663-829E3CAD2052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C12BDC3-4B54-4107-B4C2-4CBE4901A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DFDE24-3AC4-45E8-B98F-6014B58F2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41501-340F-46C0-97BE-BEEB0332A2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533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457681-5A4F-47F9-9781-2FAACE1FC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EC424-CC67-47FF-B3A2-2455681BDD07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05AA5CF-4EEF-4D9A-8405-BF04DF467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396C22-555E-41CA-873F-DAA672D6F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D9CA9-2315-4194-ABED-1EBFDC5BA9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75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210401A-CBC5-48AE-B09B-FDA50B27F2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418F34A-6827-4A6B-A80C-78B4BBE267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4C5E8-1ACD-47D3-ABA6-914E45CE4B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52F207-9406-49D4-9867-AB3A5B4F38F5}" type="datetimeFigureOut">
              <a:rPr lang="en-US"/>
              <a:pPr>
                <a:defRPr/>
              </a:pPr>
              <a:t>9/25/2018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7463-DBC1-48DD-80EF-BBFE3B80C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98C22-6156-4B9C-89CB-21AD36F6ED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7A1A4EF-4C35-4564-8A6A-89B1ABA21C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E36619FB-0C2D-4F49-97A5-82895091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8800"/>
            <a:ext cx="9144000" cy="5683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br>
              <a:rPr lang="en-US" alt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6000" b="1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6000" b="1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TextBox 5">
            <a:extLst>
              <a:ext uri="{FF2B5EF4-FFF2-40B4-BE49-F238E27FC236}">
                <a16:creationId xmlns:a16="http://schemas.microsoft.com/office/drawing/2014/main" id="{1FF10E75-79F3-4AEF-88C4-BCFF10BE5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715000"/>
            <a:ext cx="480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B050"/>
                </a:solidFill>
                <a:latin typeface="Arial" panose="020B0604020202020204" pitchFamily="34" charset="0"/>
              </a:rPr>
              <a:t>Vinh, ngày 25 tháng 09 năm 2018</a:t>
            </a:r>
          </a:p>
        </p:txBody>
      </p:sp>
      <p:sp>
        <p:nvSpPr>
          <p:cNvPr id="3076" name="TextBox 7">
            <a:extLst>
              <a:ext uri="{FF2B5EF4-FFF2-40B4-BE49-F238E27FC236}">
                <a16:creationId xmlns:a16="http://schemas.microsoft.com/office/drawing/2014/main" id="{308C847E-1391-48D0-9C39-8FF811ED4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8288" y="5181600"/>
            <a:ext cx="4913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B050"/>
                </a:solidFill>
                <a:latin typeface="Arial" panose="020B0604020202020204" pitchFamily="34" charset="0"/>
              </a:rPr>
              <a:t>PHÒNG QUẢN LÝ CHẤT L</a:t>
            </a:r>
            <a:r>
              <a:rPr lang="vi-VN" altLang="en-US" sz="2400">
                <a:solidFill>
                  <a:srgbClr val="00B050"/>
                </a:solidFill>
                <a:latin typeface="Arial" panose="020B0604020202020204" pitchFamily="34" charset="0"/>
              </a:rPr>
              <a:t>ƯỢ</a:t>
            </a:r>
            <a:r>
              <a:rPr lang="en-US" altLang="en-US" sz="2400">
                <a:solidFill>
                  <a:srgbClr val="00B050"/>
                </a:solidFill>
                <a:latin typeface="Arial" panose="020B0604020202020204" pitchFamily="34" charset="0"/>
              </a:rPr>
              <a:t>NG</a:t>
            </a:r>
          </a:p>
        </p:txBody>
      </p:sp>
      <p:sp>
        <p:nvSpPr>
          <p:cNvPr id="3078" name="TextBox 6">
            <a:extLst>
              <a:ext uri="{FF2B5EF4-FFF2-40B4-BE49-F238E27FC236}">
                <a16:creationId xmlns:a16="http://schemas.microsoft.com/office/drawing/2014/main" id="{68B65F09-B743-457E-8F3B-1CE511D3A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1200"/>
            <a:ext cx="9144000" cy="257492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en-US" altLang="en-US" sz="4400" b="1" dirty="0" err="1">
                <a:solidFill>
                  <a:srgbClr val="00B050"/>
                </a:solidFill>
                <a:latin typeface="Arial" panose="020B0604020202020204" pitchFamily="34" charset="0"/>
              </a:rPr>
              <a:t>TỔNG</a:t>
            </a:r>
            <a:r>
              <a:rPr lang="en-US" altLang="en-US" sz="4400" b="1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400" b="1" dirty="0" err="1">
                <a:solidFill>
                  <a:srgbClr val="00B050"/>
                </a:solidFill>
                <a:latin typeface="Arial" panose="020B0604020202020204" pitchFamily="34" charset="0"/>
              </a:rPr>
              <a:t>HỢP</a:t>
            </a:r>
            <a:r>
              <a:rPr lang="en-US" altLang="en-US" sz="4400" b="1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400" b="1" dirty="0" err="1">
                <a:solidFill>
                  <a:srgbClr val="00B050"/>
                </a:solidFill>
                <a:latin typeface="Arial" panose="020B0604020202020204" pitchFamily="34" charset="0"/>
              </a:rPr>
              <a:t>SỐ</a:t>
            </a:r>
            <a:r>
              <a:rPr lang="en-US" altLang="en-US" sz="4400" b="1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400" b="1" dirty="0" err="1">
                <a:solidFill>
                  <a:srgbClr val="00B050"/>
                </a:solidFill>
                <a:latin typeface="Arial" panose="020B0604020202020204" pitchFamily="34" charset="0"/>
              </a:rPr>
              <a:t>LIỆU</a:t>
            </a:r>
            <a:r>
              <a:rPr lang="en-US" altLang="en-US" sz="4400" b="1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rgbClr val="00B050"/>
                </a:solidFill>
                <a:latin typeface="Arial" panose="020B0604020202020204" pitchFamily="34" charset="0"/>
              </a:rPr>
              <a:t>HÀI</a:t>
            </a:r>
            <a:r>
              <a:rPr lang="en-US" altLang="en-US" sz="3200" b="1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Arial" panose="020B0604020202020204" pitchFamily="34" charset="0"/>
              </a:rPr>
              <a:t>LÒNG</a:t>
            </a:r>
            <a:r>
              <a:rPr lang="en-US" altLang="en-US" sz="3200" b="1" dirty="0">
                <a:solidFill>
                  <a:srgbClr val="00B050"/>
                </a:solidFill>
                <a:latin typeface="Arial" panose="020B0604020202020204" pitchFamily="34" charset="0"/>
              </a:rPr>
              <a:t> NG</a:t>
            </a:r>
            <a:r>
              <a:rPr lang="vi-VN" altLang="en-US" sz="3200" b="1" dirty="0">
                <a:solidFill>
                  <a:srgbClr val="00B050"/>
                </a:solidFill>
                <a:latin typeface="Arial" panose="020B0604020202020204" pitchFamily="34" charset="0"/>
              </a:rPr>
              <a:t>Ư</a:t>
            </a:r>
            <a:r>
              <a:rPr lang="en-US" altLang="en-US" sz="3200" b="1" err="1">
                <a:solidFill>
                  <a:srgbClr val="00B050"/>
                </a:solidFill>
                <a:latin typeface="Arial" panose="020B0604020202020204" pitchFamily="34" charset="0"/>
              </a:rPr>
              <a:t>ỜI</a:t>
            </a:r>
            <a:r>
              <a:rPr lang="en-US" altLang="en-US" sz="3200" b="1">
                <a:solidFill>
                  <a:srgbClr val="00B050"/>
                </a:solidFill>
                <a:latin typeface="Arial" panose="020B0604020202020204" pitchFamily="34" charset="0"/>
              </a:rPr>
              <a:t> BỆNH</a:t>
            </a:r>
            <a:endParaRPr lang="en-US" altLang="en-US" sz="3200" b="1" dirty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US" altLang="en-US" sz="3600">
                <a:solidFill>
                  <a:srgbClr val="00B050"/>
                </a:solidFill>
                <a:latin typeface="Arial" panose="020B0604020202020204" pitchFamily="34" charset="0"/>
              </a:rPr>
              <a:t>TUẦN 17.09.18 – 23.09.18</a:t>
            </a:r>
            <a:endParaRPr lang="en-US" altLang="en-US" sz="3600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B7F9B67-4792-4686-80CB-36C8816D6A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5"/>
            <a:ext cx="9144000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4C70-89B3-4B71-8A26-79E665FF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00B050"/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vi-VN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TỶ LỆ HÀI LÒNG NGƯỜI BỆNH VỀ T</a:t>
            </a:r>
            <a:r>
              <a:rPr lang="en-US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HỦ TỤC HÀNH CHÍNH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48493280-BD78-4A17-B5BA-08D494637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320752"/>
              </p:ext>
            </p:extLst>
          </p:nvPr>
        </p:nvGraphicFramePr>
        <p:xfrm>
          <a:off x="50800" y="1125538"/>
          <a:ext cx="9093200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2772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4C70-89B3-4B71-8A26-79E665FF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00B050"/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vi-VN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TỶ LỆ HÀI LÒNG NGƯỜI BỆNH VỀ </a:t>
            </a:r>
            <a:r>
              <a:rPr lang="en-US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CƠ SỞ VẬT CHẤT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48493280-BD78-4A17-B5BA-08D494637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888356"/>
              </p:ext>
            </p:extLst>
          </p:nvPr>
        </p:nvGraphicFramePr>
        <p:xfrm>
          <a:off x="0" y="1125538"/>
          <a:ext cx="9144000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7563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4C70-89B3-4B71-8A26-79E665FF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00B050"/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vi-VN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TỶ LỆ HÀI LÒNG NGƯỜI BỆNH VỀ </a:t>
            </a:r>
            <a:r>
              <a:rPr lang="en-US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 NINH TRẬT TỰ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48493280-BD78-4A17-B5BA-08D494637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889639"/>
              </p:ext>
            </p:extLst>
          </p:nvPr>
        </p:nvGraphicFramePr>
        <p:xfrm>
          <a:off x="0" y="1125538"/>
          <a:ext cx="9144000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9670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4C70-89B3-4B71-8A26-79E665FF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00B050"/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vi-VN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TỶ LỆ HÀI LÒNG NGƯỜI BỆNH VỀ </a:t>
            </a:r>
            <a:r>
              <a:rPr lang="en-US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VỆ SINH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48493280-BD78-4A17-B5BA-08D494637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578181"/>
              </p:ext>
            </p:extLst>
          </p:nvPr>
        </p:nvGraphicFramePr>
        <p:xfrm>
          <a:off x="0" y="1125538"/>
          <a:ext cx="9144000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5404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4C70-89B3-4B71-8A26-79E665FF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00B050"/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vi-VN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TỶ LỆ HÀI LÒNG NGƯỜI BỆNH VỀ</a:t>
            </a:r>
            <a:r>
              <a:rPr lang="en-US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DỊCH VỤ (CĂNG TIN, ĂN UỐNG)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48493280-BD78-4A17-B5BA-08D494637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398809"/>
              </p:ext>
            </p:extLst>
          </p:nvPr>
        </p:nvGraphicFramePr>
        <p:xfrm>
          <a:off x="11806" y="1143000"/>
          <a:ext cx="9144000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5445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4C70-89B3-4B71-8A26-79E665FF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00B050"/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vi-VN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TỶ LỆ HÀI LÒNG NGƯỜI BỆNH VỀ</a:t>
            </a:r>
            <a:r>
              <a:rPr lang="en-US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</a:t>
            </a:r>
            <a:r>
              <a:rPr lang="vi-VN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Ư</a:t>
            </a:r>
            <a:r>
              <a:rPr lang="en-US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VẤN DINH D</a:t>
            </a:r>
            <a:r>
              <a:rPr lang="vi-VN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Ư</a:t>
            </a:r>
            <a:r>
              <a:rPr lang="en-US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ỠNG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48493280-BD78-4A17-B5BA-08D494637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564573"/>
              </p:ext>
            </p:extLst>
          </p:nvPr>
        </p:nvGraphicFramePr>
        <p:xfrm>
          <a:off x="0" y="1125538"/>
          <a:ext cx="9144000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5693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782AAC8-D9A3-4862-9581-50BFDF8C3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685800"/>
          </a:xfrm>
        </p:spPr>
        <p:txBody>
          <a:bodyPr/>
          <a:lstStyle/>
          <a:p>
            <a:pPr algn="l" eaLnBrk="1" hangingPunct="1"/>
            <a:r>
              <a:rPr lang="en-US" alt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TIẾP XÚC NG</a:t>
            </a:r>
            <a:r>
              <a:rPr lang="vi-VN" alt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alt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ỜI BỆNH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FF8A75A3-ADFB-47E5-A292-B1D1533D7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99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FD8F81-4ADA-45C7-94E8-ED6C90781DCB}"/>
              </a:ext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latin typeface="Arial" pitchFamily="34" charset="0"/>
                <a:cs typeface="Arial" pitchFamily="34" charset="0"/>
              </a:rPr>
              <a:t>TIẾP XÚC NGƯỜI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BỆNH</a:t>
            </a:r>
          </a:p>
        </p:txBody>
      </p:sp>
      <p:sp>
        <p:nvSpPr>
          <p:cNvPr id="17413" name="TextBox 7">
            <a:extLst>
              <a:ext uri="{FF2B5EF4-FFF2-40B4-BE49-F238E27FC236}">
                <a16:creationId xmlns:a16="http://schemas.microsoft.com/office/drawing/2014/main" id="{72A5519B-DD1A-4A8F-A826-E0F9A2815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80010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en-US" altLang="en-US" sz="2400" b="1">
                <a:latin typeface="Arial" panose="020B0604020202020204" pitchFamily="34" charset="0"/>
              </a:rPr>
              <a:t>TỔNG SỐ KHOA TIẾP XÚC NG</a:t>
            </a:r>
            <a:r>
              <a:rPr lang="vi-VN" altLang="en-US" sz="2400" b="1">
                <a:latin typeface="Arial" panose="020B0604020202020204" pitchFamily="34" charset="0"/>
              </a:rPr>
              <a:t>Ư</a:t>
            </a:r>
            <a:r>
              <a:rPr lang="en-US" altLang="en-US" sz="2400" b="1">
                <a:latin typeface="Arial" panose="020B0604020202020204" pitchFamily="34" charset="0"/>
              </a:rPr>
              <a:t>ỜI BỆNH:  26 KHOA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en-US" altLang="en-US" sz="2400" b="1">
                <a:latin typeface="Arial" panose="020B0604020202020204" pitchFamily="34" charset="0"/>
              </a:rPr>
              <a:t> 0 KHOA HOÃN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C0CC4399-7F29-4122-818F-96BC02719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31" y="1170904"/>
            <a:ext cx="8868569" cy="73409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0D2ED7-A725-431A-B3F2-7D516A9F2465}"/>
              </a:ext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latin typeface="Arial" pitchFamily="34" charset="0"/>
                <a:cs typeface="Arial" pitchFamily="34" charset="0"/>
              </a:rPr>
              <a:t>Ý </a:t>
            </a:r>
            <a:r>
              <a:rPr lang="en-US" sz="3800" b="1" err="1">
                <a:latin typeface="Arial" pitchFamily="34" charset="0"/>
                <a:cs typeface="Arial" pitchFamily="34" charset="0"/>
              </a:rPr>
              <a:t>KIẾN</a:t>
            </a:r>
            <a:r>
              <a:rPr lang="en-US" sz="3800" b="1">
                <a:latin typeface="Arial" pitchFamily="34" charset="0"/>
                <a:cs typeface="Arial" pitchFamily="34" charset="0"/>
              </a:rPr>
              <a:t> TIẾP XÚC NGƯỜI </a:t>
            </a:r>
            <a:r>
              <a:rPr lang="en-US" sz="3800" b="1" dirty="0">
                <a:latin typeface="Arial" pitchFamily="34" charset="0"/>
                <a:cs typeface="Arial" pitchFamily="34" charset="0"/>
              </a:rPr>
              <a:t>BỆNH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970F2119-341D-4A69-8E9A-59A88A2AA1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6897"/>
              </p:ext>
            </p:extLst>
          </p:nvPr>
        </p:nvGraphicFramePr>
        <p:xfrm>
          <a:off x="190500" y="1371600"/>
          <a:ext cx="8974138" cy="2057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3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7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11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TT</a:t>
                      </a:r>
                    </a:p>
                  </a:txBody>
                  <a:tcPr marL="91437" marR="91437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latin typeface="Arial" pitchFamily="34" charset="0"/>
                          <a:cs typeface="Arial" pitchFamily="34" charset="0"/>
                        </a:rPr>
                        <a:t>VẤN</a:t>
                      </a:r>
                      <a:r>
                        <a:rPr lang="en-US" sz="22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aseline="0" dirty="0" err="1">
                          <a:latin typeface="Arial" pitchFamily="34" charset="0"/>
                          <a:cs typeface="Arial" pitchFamily="34" charset="0"/>
                        </a:rPr>
                        <a:t>ĐỀ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latin typeface="Arial" pitchFamily="34" charset="0"/>
                          <a:cs typeface="Arial" pitchFamily="34" charset="0"/>
                        </a:rPr>
                        <a:t>KHOA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Ý</a:t>
                      </a:r>
                      <a:r>
                        <a:rPr lang="en-US" sz="2200" baseline="0">
                          <a:latin typeface="Arial" pitchFamily="34" charset="0"/>
                          <a:cs typeface="Arial" pitchFamily="34" charset="0"/>
                        </a:rPr>
                        <a:t> KIẾN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7" marR="91437" marT="45735" marB="457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1282"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8" marR="91438" marT="45699" marB="456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8" marR="91438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endParaRPr lang="en-US" sz="2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8" marR="91438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vi-VN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8" marR="91438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>
            <a:extLst>
              <a:ext uri="{FF2B5EF4-FFF2-40B4-BE49-F238E27FC236}">
                <a16:creationId xmlns:a16="http://schemas.microsoft.com/office/drawing/2014/main" id="{16DBD3AD-274D-4336-8B3B-F5C330648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2511425"/>
            <a:ext cx="8305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b="1">
                <a:solidFill>
                  <a:srgbClr val="00B050"/>
                </a:solidFill>
                <a:latin typeface="Arial" panose="020B0604020202020204" pitchFamily="34" charset="0"/>
              </a:rPr>
              <a:t>TRÂN TRỌNG CẢM ƠN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7">
            <a:extLst>
              <a:ext uri="{FF2B5EF4-FFF2-40B4-BE49-F238E27FC236}">
                <a16:creationId xmlns:a16="http://schemas.microsoft.com/office/drawing/2014/main" id="{B1A08B0C-29C1-4140-B938-04BD4015B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05000"/>
            <a:ext cx="9144000" cy="2816225"/>
          </a:xfrm>
          <a:prstGeom prst="rect">
            <a:avLst/>
          </a:prstGeom>
          <a:solidFill>
            <a:schemeClr val="bg2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TỔNG HỢP Ý KIẾN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800" b="1">
                <a:solidFill>
                  <a:srgbClr val="00B05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KHẢO SÁT HÀI LÒNG NGƯỜI BỆNH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B050"/>
                </a:solidFill>
                <a:latin typeface="Arial" panose="020B0604020202020204" pitchFamily="34" charset="0"/>
                <a:cs typeface="Tahoma" panose="020B0604030504040204" pitchFamily="34" charset="0"/>
              </a:rPr>
              <a:t>17/09/2018 - 23/09/2018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BE060D-EC63-4D5E-931C-6E7544214973}"/>
              </a:ext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atin typeface="Arial" pitchFamily="34" charset="0"/>
                <a:cs typeface="Arial" pitchFamily="34" charset="0"/>
              </a:rPr>
              <a:t>PHẦN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A295569-FB98-4D1A-9CF7-D69341D11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685800"/>
          </a:xfrm>
        </p:spPr>
        <p:txBody>
          <a:bodyPr/>
          <a:lstStyle/>
          <a:p>
            <a:pPr algn="l" eaLnBrk="1" hangingPunct="1"/>
            <a:r>
              <a:rPr lang="en-US" altLang="en-US" sz="3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KHẢO SÁT HÀI LÒNG NG</a:t>
            </a:r>
            <a:r>
              <a:rPr lang="vi-VN" altLang="en-US" sz="3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altLang="en-US" sz="3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ỜI BỆNH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D197737D-545B-4B99-A568-D56D38A1A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28194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1. Thời gian khảo sát: 17/09/18 – 23/09/18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2. Số khoa khảo sát: </a:t>
            </a:r>
            <a:r>
              <a:rPr lang="en-US" altLang="en-US" sz="4000" b="1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khoa nội trú + </a:t>
            </a:r>
            <a:r>
              <a:rPr lang="en-US" altLang="en-US" sz="4000" b="1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r>
              <a:rPr lang="en-US" altLang="en-US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khoa ngoại trú (K. Khám bệnh &amp; K. Cấp cứu)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95D117-7AE0-40EA-ABCC-946ACC9A4B42}"/>
              </a:ext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atin typeface="Arial" pitchFamily="34" charset="0"/>
                <a:cs typeface="Arial" pitchFamily="34" charset="0"/>
              </a:rPr>
              <a:t>KHẢO SÁT HÀI LÒNG NGƯỜI BỆNH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BE6F22-4EB9-424E-A73C-40627FEDB546}"/>
              </a:ext>
            </a:extLst>
          </p:cNvPr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atin typeface="Arial" pitchFamily="34" charset="0"/>
                <a:cs typeface="Arial" pitchFamily="34" charset="0"/>
              </a:rPr>
              <a:t>KHẢO SÁT HÀI LÒNG NGƯỜI BỆNH</a:t>
            </a:r>
          </a:p>
        </p:txBody>
      </p:sp>
      <p:sp>
        <p:nvSpPr>
          <p:cNvPr id="7171" name="TextBox 2">
            <a:extLst>
              <a:ext uri="{FF2B5EF4-FFF2-40B4-BE49-F238E27FC236}">
                <a16:creationId xmlns:a16="http://schemas.microsoft.com/office/drawing/2014/main" id="{32F869BD-8D56-4DB7-AC3A-7D1B46434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7417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1. Thủ tục hành chính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32F7BBFA-B195-4A6B-AF78-A0E6C176D6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636920"/>
              </p:ext>
            </p:extLst>
          </p:nvPr>
        </p:nvGraphicFramePr>
        <p:xfrm>
          <a:off x="228600" y="1434207"/>
          <a:ext cx="8686800" cy="2607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7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TT</a:t>
                      </a:r>
                    </a:p>
                  </a:txBody>
                  <a:tcPr marL="91445" marR="9144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Ý</a:t>
                      </a:r>
                      <a:r>
                        <a:rPr lang="en-US" sz="22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aseline="0" dirty="0" err="1">
                          <a:latin typeface="Arial" pitchFamily="34" charset="0"/>
                          <a:cs typeface="Arial" pitchFamily="34" charset="0"/>
                        </a:rPr>
                        <a:t>KIẾN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latin typeface="Arial" pitchFamily="34" charset="0"/>
                          <a:cs typeface="Arial" pitchFamily="34" charset="0"/>
                        </a:rPr>
                        <a:t>KHOA</a:t>
                      </a:r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latin typeface="Arial" pitchFamily="34" charset="0"/>
                          <a:cs typeface="Arial" pitchFamily="34" charset="0"/>
                        </a:rPr>
                        <a:t>KHẢO</a:t>
                      </a:r>
                      <a:r>
                        <a:rPr lang="en-US" sz="22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aseline="0" dirty="0" err="1">
                          <a:latin typeface="Arial" pitchFamily="34" charset="0"/>
                          <a:cs typeface="Arial" pitchFamily="34" charset="0"/>
                        </a:rPr>
                        <a:t>SÁT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5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Quy trình, thủ tục khám bệnh ch</a:t>
                      </a:r>
                      <a:r>
                        <a:rPr lang="vi-VN" sz="2200">
                          <a:latin typeface="Arial" pitchFamily="34" charset="0"/>
                          <a:cs typeface="Arial" pitchFamily="34" charset="0"/>
                        </a:rPr>
                        <a:t>ư</a:t>
                      </a: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a đ</a:t>
                      </a:r>
                      <a:r>
                        <a:rPr lang="vi-VN" sz="2200">
                          <a:latin typeface="Arial" pitchFamily="34" charset="0"/>
                          <a:cs typeface="Arial" pitchFamily="34" charset="0"/>
                        </a:rPr>
                        <a:t>ơ</a:t>
                      </a: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n giản, thuận tiện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Khám bệnh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9554"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Xếp hàng thứ tự tr</a:t>
                      </a:r>
                      <a:r>
                        <a:rPr lang="vi-VN" sz="2200">
                          <a:latin typeface="Arial" pitchFamily="34" charset="0"/>
                          <a:cs typeface="Arial" pitchFamily="34" charset="0"/>
                        </a:rPr>
                        <a:t>ư</a:t>
                      </a: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ớc sau khi làm các thủ tục còn lộn xộn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7368460"/>
                  </a:ext>
                </a:extLst>
              </a:tr>
            </a:tbl>
          </a:graphicData>
        </a:graphic>
      </p:graphicFrame>
      <p:sp>
        <p:nvSpPr>
          <p:cNvPr id="7186" name="TextBox 2">
            <a:extLst>
              <a:ext uri="{FF2B5EF4-FFF2-40B4-BE49-F238E27FC236}">
                <a16:creationId xmlns:a16="http://schemas.microsoft.com/office/drawing/2014/main" id="{C378CDC7-ECD5-47CC-9860-04752BA72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586" y="4150268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2. C</a:t>
            </a:r>
            <a:r>
              <a:rPr lang="vi-VN" altLang="en-US" b="1">
                <a:solidFill>
                  <a:srgbClr val="FF0000"/>
                </a:solidFill>
                <a:latin typeface="Arial" panose="020B0604020202020204" pitchFamily="34" charset="0"/>
              </a:rPr>
              <a:t>ơ</a:t>
            </a: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 sở vật chất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95032F7-82EC-48F3-AD55-A26C99990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469083"/>
              </p:ext>
            </p:extLst>
          </p:nvPr>
        </p:nvGraphicFramePr>
        <p:xfrm>
          <a:off x="216839" y="4953000"/>
          <a:ext cx="8693150" cy="13078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4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7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3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TT</a:t>
                      </a:r>
                    </a:p>
                  </a:txBody>
                  <a:tcPr marT="45752" marB="457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Ý</a:t>
                      </a:r>
                      <a:r>
                        <a:rPr lang="en-US" sz="22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aseline="0" dirty="0" err="1">
                          <a:latin typeface="Arial" pitchFamily="34" charset="0"/>
                          <a:cs typeface="Arial" pitchFamily="34" charset="0"/>
                        </a:rPr>
                        <a:t>KIẾN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52" marB="457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KHOA KHẢO</a:t>
                      </a:r>
                      <a:r>
                        <a:rPr lang="en-US" sz="2200" baseline="0">
                          <a:latin typeface="Arial" pitchFamily="34" charset="0"/>
                          <a:cs typeface="Arial" pitchFamily="34" charset="0"/>
                        </a:rPr>
                        <a:t> SÁT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52" marB="457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31"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63" marB="457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Đề nghị lắp thêm quạt ở sảnh đón tiếp bệnh nhân </a:t>
                      </a:r>
                      <a:endParaRPr lang="vi-VN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Sản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1389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BE6F22-4EB9-424E-A73C-40627FEDB546}"/>
              </a:ext>
            </a:extLst>
          </p:cNvPr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atin typeface="Arial" pitchFamily="34" charset="0"/>
                <a:cs typeface="Arial" pitchFamily="34" charset="0"/>
              </a:rPr>
              <a:t>KHẢO SÁT HÀI LÒNG NGƯỜI BỆNH</a:t>
            </a:r>
          </a:p>
        </p:txBody>
      </p:sp>
      <p:sp>
        <p:nvSpPr>
          <p:cNvPr id="7171" name="TextBox 2">
            <a:extLst>
              <a:ext uri="{FF2B5EF4-FFF2-40B4-BE49-F238E27FC236}">
                <a16:creationId xmlns:a16="http://schemas.microsoft.com/office/drawing/2014/main" id="{32F869BD-8D56-4DB7-AC3A-7D1B46434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7417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3. Vệ sinh</a:t>
            </a: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32F7BBFA-B195-4A6B-AF78-A0E6C176D6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549702"/>
              </p:ext>
            </p:extLst>
          </p:nvPr>
        </p:nvGraphicFramePr>
        <p:xfrm>
          <a:off x="228600" y="1524000"/>
          <a:ext cx="8686800" cy="17383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7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913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TT</a:t>
                      </a:r>
                    </a:p>
                  </a:txBody>
                  <a:tcPr marL="91445" marR="9144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Ý</a:t>
                      </a:r>
                      <a:r>
                        <a:rPr lang="en-US" sz="22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aseline="0" dirty="0" err="1">
                          <a:latin typeface="Arial" pitchFamily="34" charset="0"/>
                          <a:cs typeface="Arial" pitchFamily="34" charset="0"/>
                        </a:rPr>
                        <a:t>KIẾN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latin typeface="Arial" pitchFamily="34" charset="0"/>
                          <a:cs typeface="Arial" pitchFamily="34" charset="0"/>
                        </a:rPr>
                        <a:t>KHOA</a:t>
                      </a:r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latin typeface="Arial" pitchFamily="34" charset="0"/>
                          <a:cs typeface="Arial" pitchFamily="34" charset="0"/>
                        </a:rPr>
                        <a:t>KHẢO</a:t>
                      </a:r>
                      <a:r>
                        <a:rPr lang="en-US" sz="22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aseline="0" dirty="0" err="1">
                          <a:latin typeface="Arial" pitchFamily="34" charset="0"/>
                          <a:cs typeface="Arial" pitchFamily="34" charset="0"/>
                        </a:rPr>
                        <a:t>SÁT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917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Đề nghị khoa nhắc nhở BN/NN giữ gìn vệ sinh chung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Ngoại TH1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Da liễu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Nội thận</a:t>
                      </a:r>
                    </a:p>
                  </a:txBody>
                  <a:tcPr marT="45707" marB="457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86" name="TextBox 2">
            <a:extLst>
              <a:ext uri="{FF2B5EF4-FFF2-40B4-BE49-F238E27FC236}">
                <a16:creationId xmlns:a16="http://schemas.microsoft.com/office/drawing/2014/main" id="{C378CDC7-ECD5-47CC-9860-04752BA72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4544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4. An ninh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95032F7-82EC-48F3-AD55-A26C99990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773884"/>
              </p:ext>
            </p:extLst>
          </p:nvPr>
        </p:nvGraphicFramePr>
        <p:xfrm>
          <a:off x="222250" y="4249738"/>
          <a:ext cx="8693150" cy="20748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4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7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91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TT</a:t>
                      </a:r>
                    </a:p>
                  </a:txBody>
                  <a:tcPr marT="45752" marB="457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Ý</a:t>
                      </a:r>
                      <a:r>
                        <a:rPr lang="en-US" sz="22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aseline="0" dirty="0" err="1">
                          <a:latin typeface="Arial" pitchFamily="34" charset="0"/>
                          <a:cs typeface="Arial" pitchFamily="34" charset="0"/>
                        </a:rPr>
                        <a:t>KIẾN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52" marB="457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KHOA KHẢO</a:t>
                      </a:r>
                      <a:r>
                        <a:rPr lang="en-US" sz="2200" baseline="0">
                          <a:latin typeface="Arial" pitchFamily="34" charset="0"/>
                          <a:cs typeface="Arial" pitchFamily="34" charset="0"/>
                        </a:rPr>
                        <a:t> SÁT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52" marB="457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794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63" marB="4576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Đề nghị khoa nhắc nhở BN/NN giữ gìn an ninh trật tự chung</a:t>
                      </a: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vi-VN" sz="2200">
                          <a:latin typeface="Arial" pitchFamily="34" charset="0"/>
                          <a:cs typeface="Arial" pitchFamily="34" charset="0"/>
                        </a:rPr>
                        <a:t>ơ</a:t>
                      </a: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 x</a:t>
                      </a:r>
                      <a:r>
                        <a:rPr lang="vi-VN" sz="2200">
                          <a:latin typeface="Arial" pitchFamily="34" charset="0"/>
                          <a:cs typeface="Arial" pitchFamily="34" charset="0"/>
                        </a:rPr>
                        <a:t>ư</a:t>
                      </a: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ơng khớp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Ngoại tiết niệu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016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4C70-89B3-4B71-8A26-79E665FF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00B050"/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TỶ LỆ HÀI LÒNG NG</a:t>
            </a:r>
            <a:r>
              <a:rPr lang="vi-VN" sz="3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Ư</a:t>
            </a:r>
            <a:r>
              <a:rPr lang="en-US" sz="3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ỜI BỆNH NỘI TRÚ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48493280-BD78-4A17-B5BA-08D494637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77320"/>
              </p:ext>
            </p:extLst>
          </p:nvPr>
        </p:nvGraphicFramePr>
        <p:xfrm>
          <a:off x="50800" y="1125538"/>
          <a:ext cx="8934896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4C70-89B3-4B71-8A26-79E665FF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00B050"/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TỶ LỆ HÀI LÒNG NG</a:t>
            </a:r>
            <a:r>
              <a:rPr lang="vi-VN" sz="3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Ư</a:t>
            </a:r>
            <a:r>
              <a:rPr lang="en-US" sz="34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ỜI BỆNH NGOẠI TRÚ</a:t>
            </a:r>
            <a:endParaRPr lang="en-US" sz="3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48493280-BD78-4A17-B5BA-08D494637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598664"/>
              </p:ext>
            </p:extLst>
          </p:nvPr>
        </p:nvGraphicFramePr>
        <p:xfrm>
          <a:off x="50800" y="1125538"/>
          <a:ext cx="9093200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5281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2B994D2-682E-4823-8C6A-C49B4787D3E8}"/>
              </a:ext>
            </a:extLst>
          </p:cNvPr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TỶ LỆ HÀI LÒNG </a:t>
            </a:r>
            <a:r>
              <a:rPr lang="en-US" sz="2200" b="1">
                <a:latin typeface="Arial" pitchFamily="34" charset="0"/>
                <a:cs typeface="Arial" pitchFamily="34" charset="0"/>
              </a:rPr>
              <a:t>NGƯỜI BỆNH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B96FB1A2-5434-404C-B934-03633455AB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79277"/>
              </p:ext>
            </p:extLst>
          </p:nvPr>
        </p:nvGraphicFramePr>
        <p:xfrm>
          <a:off x="0" y="752137"/>
          <a:ext cx="9144000" cy="6085471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522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0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2204">
                  <a:extLst>
                    <a:ext uri="{9D8B030D-6E8A-4147-A177-3AD203B41FA5}">
                      <a16:colId xmlns:a16="http://schemas.microsoft.com/office/drawing/2014/main" val="2688014366"/>
                    </a:ext>
                  </a:extLst>
                </a:gridCol>
                <a:gridCol w="932204">
                  <a:extLst>
                    <a:ext uri="{9D8B030D-6E8A-4147-A177-3AD203B41FA5}">
                      <a16:colId xmlns:a16="http://schemas.microsoft.com/office/drawing/2014/main" val="2020118305"/>
                    </a:ext>
                  </a:extLst>
                </a:gridCol>
                <a:gridCol w="1016949">
                  <a:extLst>
                    <a:ext uri="{9D8B030D-6E8A-4147-A177-3AD203B41FA5}">
                      <a16:colId xmlns:a16="http://schemas.microsoft.com/office/drawing/2014/main" val="1303293394"/>
                    </a:ext>
                  </a:extLst>
                </a:gridCol>
                <a:gridCol w="1016949">
                  <a:extLst>
                    <a:ext uri="{9D8B030D-6E8A-4147-A177-3AD203B41FA5}">
                      <a16:colId xmlns:a16="http://schemas.microsoft.com/office/drawing/2014/main" val="1728786880"/>
                    </a:ext>
                  </a:extLst>
                </a:gridCol>
                <a:gridCol w="1016950">
                  <a:extLst>
                    <a:ext uri="{9D8B030D-6E8A-4147-A177-3AD203B41FA5}">
                      <a16:colId xmlns:a16="http://schemas.microsoft.com/office/drawing/2014/main" val="4116018773"/>
                    </a:ext>
                  </a:extLst>
                </a:gridCol>
                <a:gridCol w="923659">
                  <a:extLst>
                    <a:ext uri="{9D8B030D-6E8A-4147-A177-3AD203B41FA5}">
                      <a16:colId xmlns:a16="http://schemas.microsoft.com/office/drawing/2014/main" val="1951119545"/>
                    </a:ext>
                  </a:extLst>
                </a:gridCol>
              </a:tblGrid>
              <a:tr h="399774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TT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KHOA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grid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Tỷ lệ hài lòng (%)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0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Tinh thần thái độ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Thủ tục hành chính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kumimoji="0" lang="vi-V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ơ</a:t>
                      </a: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sở vật chất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 ninh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Vệ sinh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Dịch vụ (căng tin, ăn uống)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kumimoji="0" lang="vi-V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ư</a:t>
                      </a: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vấn dinh d</a:t>
                      </a:r>
                      <a:r>
                        <a:rPr kumimoji="0" lang="vi-V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ư</a:t>
                      </a: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ỡng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970732"/>
                  </a:ext>
                </a:extLst>
              </a:tr>
              <a:tr h="3095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Sản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Cơ xương khớp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Ngoại tiêu hóa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228294"/>
                  </a:ext>
                </a:extLst>
              </a:tr>
              <a:tr h="3191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Ngoại tiết niệu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2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Răng hàm mặt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5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 mạch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5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Nội DƯ - HH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5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HHLS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5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Ngoại TH1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5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Bệnh nhiệt đới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0362013"/>
                  </a:ext>
                </a:extLst>
              </a:tr>
              <a:tr h="3095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Hồi sức ngoại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666349"/>
                  </a:ext>
                </a:extLst>
              </a:tr>
              <a:tr h="3095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Nội thận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5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 liễu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706927"/>
                  </a:ext>
                </a:extLst>
              </a:tr>
              <a:tr h="3095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Khám bệnh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644896"/>
                  </a:ext>
                </a:extLst>
              </a:tr>
              <a:tr h="3095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Cấp cứu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3947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4C70-89B3-4B71-8A26-79E665FF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00B050"/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vi-VN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TỶ LỆ HÀI LÒNG NGƯỜI BỆNH VỀ T</a:t>
            </a:r>
            <a:r>
              <a:rPr lang="en-US" sz="2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INH THẦN THÁI ĐỘ PHỤC VỤ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48493280-BD78-4A17-B5BA-08D494637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380406"/>
              </p:ext>
            </p:extLst>
          </p:nvPr>
        </p:nvGraphicFramePr>
        <p:xfrm>
          <a:off x="50800" y="1125538"/>
          <a:ext cx="9093200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5396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ÁO CÁO GIAO BAN 16.07.18 [Compatibility Mode]" id="{7508027B-4873-4551-8D67-3012DC1A83F4}" vid="{040E49DF-6C1D-4F99-8D52-5349E8322A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BÁO CÁO GIAO BAN (T2-7-2018)</Template>
  <TotalTime>3255</TotalTime>
  <Words>609</Words>
  <Application>Microsoft Office PowerPoint</Application>
  <PresentationFormat>On-screen Show (4:3)</PresentationFormat>
  <Paragraphs>227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Tahoma</vt:lpstr>
      <vt:lpstr>Office Theme</vt:lpstr>
      <vt:lpstr>  </vt:lpstr>
      <vt:lpstr>PowerPoint Presentation</vt:lpstr>
      <vt:lpstr>I. KHẢO SÁT HÀI LÒNG NGƯỜI BỆNH</vt:lpstr>
      <vt:lpstr>PowerPoint Presentation</vt:lpstr>
      <vt:lpstr>PowerPoint Presentation</vt:lpstr>
      <vt:lpstr>TỶ LỆ HÀI LÒNG NGƯỜI BỆNH NỘI TRÚ</vt:lpstr>
      <vt:lpstr>TỶ LỆ HÀI LÒNG NGƯỜI BỆNH NGOẠI TRÚ</vt:lpstr>
      <vt:lpstr>PowerPoint Presentation</vt:lpstr>
      <vt:lpstr>TỶ LỆ HÀI LÒNG NGƯỜI BỆNH VỀ TINH THẦN THÁI ĐỘ PHỤC VỤ</vt:lpstr>
      <vt:lpstr>TỶ LỆ HÀI LÒNG NGƯỜI BỆNH VỀ THỦ TỤC HÀNH CHÍNH</vt:lpstr>
      <vt:lpstr>TỶ LỆ HÀI LÒNG NGƯỜI BỆNH VỀ CƠ SỞ VẬT CHẤT</vt:lpstr>
      <vt:lpstr>TỶ LỆ HÀI LÒNG NGƯỜI BỆNH VỀ AN NINH TRẬT TỰ</vt:lpstr>
      <vt:lpstr>TỶ LỆ HÀI LÒNG NGƯỜI BỆNH VỀ VỆ SINH</vt:lpstr>
      <vt:lpstr>TỶ LỆ HÀI LÒNG NGƯỜI BỆNH VỀ DỊCH VỤ (CĂNG TIN, ĂN UỐNG)</vt:lpstr>
      <vt:lpstr>TỶ LỆ HÀI LÒNG NGƯỜI BỆNH VỀ TƯ VẤN DINH DƯỠNG</vt:lpstr>
      <vt:lpstr>II. TIẾP XÚC NGƯỜI BỆNH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LENOVO</dc:creator>
  <cp:lastModifiedBy>LENOVO</cp:lastModifiedBy>
  <cp:revision>181</cp:revision>
  <dcterms:created xsi:type="dcterms:W3CDTF">2018-07-30T09:14:06Z</dcterms:created>
  <dcterms:modified xsi:type="dcterms:W3CDTF">2018-09-25T06:55:30Z</dcterms:modified>
</cp:coreProperties>
</file>