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7" r:id="rId2"/>
    <p:sldId id="460" r:id="rId3"/>
    <p:sldId id="461" r:id="rId4"/>
    <p:sldId id="462" r:id="rId5"/>
    <p:sldId id="468" r:id="rId6"/>
    <p:sldId id="458" r:id="rId7"/>
    <p:sldId id="454" r:id="rId8"/>
    <p:sldId id="453" r:id="rId9"/>
    <p:sldId id="452" r:id="rId10"/>
    <p:sldId id="457" r:id="rId11"/>
    <p:sldId id="463" r:id="rId12"/>
    <p:sldId id="312" r:id="rId13"/>
    <p:sldId id="443" r:id="rId14"/>
    <p:sldId id="444" r:id="rId15"/>
    <p:sldId id="445" r:id="rId16"/>
    <p:sldId id="446" r:id="rId17"/>
    <p:sldId id="447" r:id="rId18"/>
    <p:sldId id="449" r:id="rId19"/>
    <p:sldId id="448" r:id="rId20"/>
    <p:sldId id="450" r:id="rId21"/>
    <p:sldId id="459" r:id="rId22"/>
    <p:sldId id="451" r:id="rId23"/>
    <p:sldId id="455" r:id="rId24"/>
    <p:sldId id="456" r:id="rId25"/>
    <p:sldId id="466" r:id="rId26"/>
    <p:sldId id="465" r:id="rId27"/>
    <p:sldId id="467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74C1A8A3-306A-4EB7-A6B1-4F7E0EB9C5D6}"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47" autoAdjust="0"/>
    <p:restoredTop sz="81528" autoAdjust="0"/>
  </p:normalViewPr>
  <p:slideViewPr>
    <p:cSldViewPr>
      <p:cViewPr>
        <p:scale>
          <a:sx n="62" d="100"/>
          <a:sy n="62" d="100"/>
        </p:scale>
        <p:origin x="-77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44" d="100"/>
        <a:sy n="144" d="100"/>
      </p:scale>
      <p:origin x="0" y="10644"/>
    </p:cViewPr>
  </p:sorterViewPr>
  <p:notesViewPr>
    <p:cSldViewPr>
      <p:cViewPr varScale="1">
        <p:scale>
          <a:sx n="59" d="100"/>
          <a:sy n="59" d="100"/>
        </p:scale>
        <p:origin x="-2556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FF6118-CEFF-46AE-8EEC-F02DE9059133}" type="datetimeFigureOut">
              <a:rPr lang="en-US" smtClean="0"/>
              <a:t>01/31/2020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7E8872-34D5-4079-80A8-C77B15062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5730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736BAB-4DEC-4A6F-8832-6201B78F9FF4}" type="datetimeFigureOut">
              <a:rPr lang="en-US" smtClean="0"/>
              <a:t>01/31/2020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BB965A-CD32-4E1A-9E99-473AEE734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453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BB965A-CD32-4E1A-9E99-473AEE734BC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5143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E9FCBB-4BC7-468A-A31B-D70A97E72A9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1690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E9FCBB-4BC7-468A-A31B-D70A97E72A9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1690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E9FCBB-4BC7-468A-A31B-D70A97E72A9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1690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E9FCBB-4BC7-468A-A31B-D70A97E72A9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1690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E9FCBB-4BC7-468A-A31B-D70A97E72A9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1690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E9FCBB-4BC7-468A-A31B-D70A97E72A9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1690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E9FCBB-4BC7-468A-A31B-D70A97E72A9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1690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E9FCBB-4BC7-468A-A31B-D70A97E72A9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169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8DFF5-E2DF-4985-8ED3-381946DB7672}" type="datetimeFigureOut">
              <a:rPr lang="en-US" smtClean="0"/>
              <a:t>01/31/2020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EFF2F-CE12-4C0C-A973-347573602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003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8DFF5-E2DF-4985-8ED3-381946DB7672}" type="datetimeFigureOut">
              <a:rPr lang="en-US" smtClean="0"/>
              <a:t>01/31/2020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EFF2F-CE12-4C0C-A973-347573602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84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8DFF5-E2DF-4985-8ED3-381946DB7672}" type="datetimeFigureOut">
              <a:rPr lang="en-US" smtClean="0"/>
              <a:t>01/31/2020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EFF2F-CE12-4C0C-A973-347573602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979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8DFF5-E2DF-4985-8ED3-381946DB7672}" type="datetimeFigureOut">
              <a:rPr lang="en-US" smtClean="0"/>
              <a:t>01/31/2020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EFF2F-CE12-4C0C-A973-347573602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178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8DFF5-E2DF-4985-8ED3-381946DB7672}" type="datetimeFigureOut">
              <a:rPr lang="en-US" smtClean="0"/>
              <a:t>01/31/2020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EFF2F-CE12-4C0C-A973-347573602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163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8DFF5-E2DF-4985-8ED3-381946DB7672}" type="datetimeFigureOut">
              <a:rPr lang="en-US" smtClean="0"/>
              <a:t>01/31/2020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EFF2F-CE12-4C0C-A973-347573602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572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8DFF5-E2DF-4985-8ED3-381946DB7672}" type="datetimeFigureOut">
              <a:rPr lang="en-US" smtClean="0"/>
              <a:t>01/31/2020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EFF2F-CE12-4C0C-A973-347573602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801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8DFF5-E2DF-4985-8ED3-381946DB7672}" type="datetimeFigureOut">
              <a:rPr lang="en-US" smtClean="0"/>
              <a:t>01/31/2020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EFF2F-CE12-4C0C-A973-347573602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585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8DFF5-E2DF-4985-8ED3-381946DB7672}" type="datetimeFigureOut">
              <a:rPr lang="en-US" smtClean="0"/>
              <a:t>01/31/2020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EFF2F-CE12-4C0C-A973-347573602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752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8DFF5-E2DF-4985-8ED3-381946DB7672}" type="datetimeFigureOut">
              <a:rPr lang="en-US" smtClean="0"/>
              <a:t>01/31/2020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EFF2F-CE12-4C0C-A973-347573602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428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8DFF5-E2DF-4985-8ED3-381946DB7672}" type="datetimeFigureOut">
              <a:rPr lang="en-US" smtClean="0"/>
              <a:t>01/31/2020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EFF2F-CE12-4C0C-A973-347573602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852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38DFF5-E2DF-4985-8ED3-381946DB7672}" type="datetimeFigureOut">
              <a:rPr lang="en-US" smtClean="0"/>
              <a:t>01/31/2020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BEFF2F-CE12-4C0C-A973-3475736024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376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99739" y="5156200"/>
            <a:ext cx="336614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TS. QUẾ ANH TRÂM</a:t>
            </a:r>
          </a:p>
          <a:p>
            <a:pPr>
              <a:lnSpc>
                <a:spcPct val="150000"/>
              </a:lnSpc>
              <a:defRPr/>
            </a:pPr>
            <a:r>
              <a:rPr lang="en-US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BS. BÙI TIẾN HOÀN</a:t>
            </a:r>
            <a:endParaRPr lang="vi-VN" sz="20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13360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vi-VN" sz="3600" b="1" smtClean="0">
                <a:solidFill>
                  <a:srgbClr val="CC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HƯỚNG DẪN PHÒNG CHỐNG DỊCH BỆNH DO CHỦNG VIRUS CORONA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6300" y="6155778"/>
            <a:ext cx="7391400" cy="3351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1200" b="1" i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Nguồn: Bộ Y tế và WHO</a:t>
            </a:r>
            <a:endParaRPr lang="vi-VN" sz="1200" b="1" i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090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4419600" cy="6172200"/>
          </a:xfrm>
        </p:spPr>
        <p:txBody>
          <a:bodyPr>
            <a:noAutofit/>
          </a:bodyPr>
          <a:lstStyle/>
          <a:p>
            <a:pPr algn="l"/>
            <a:r>
              <a:rPr lang="vi-VN" sz="2800" dirty="0" smtClean="0">
                <a:latin typeface="+mn-lt"/>
              </a:rPr>
              <a:t>WHO </a:t>
            </a:r>
            <a:r>
              <a:rPr lang="vi-VN" sz="2800" dirty="0">
                <a:latin typeface="+mn-lt"/>
              </a:rPr>
              <a:t>mới chỉ 5 lần tuyên bố tình trạng khẩn cấp </a:t>
            </a:r>
            <a:r>
              <a:rPr lang="en-US" sz="2800" dirty="0" err="1" smtClean="0">
                <a:latin typeface="+mn-lt"/>
              </a:rPr>
              <a:t>toàn</a:t>
            </a:r>
            <a:r>
              <a:rPr lang="en-US" sz="2800" dirty="0" smtClean="0">
                <a:latin typeface="+mn-lt"/>
              </a:rPr>
              <a:t> </a:t>
            </a:r>
            <a:r>
              <a:rPr lang="en-US" sz="2800" dirty="0" err="1" smtClean="0">
                <a:latin typeface="+mn-lt"/>
              </a:rPr>
              <a:t>cầu</a:t>
            </a:r>
            <a:r>
              <a:rPr lang="en-US" sz="2800" dirty="0" smtClean="0">
                <a:latin typeface="+mn-lt"/>
              </a:rPr>
              <a:t>:</a:t>
            </a:r>
            <a:br>
              <a:rPr lang="en-US" sz="2800" dirty="0" smtClean="0">
                <a:latin typeface="+mn-lt"/>
              </a:rPr>
            </a:br>
            <a:r>
              <a:rPr lang="en-US" sz="2800" dirty="0" smtClean="0">
                <a:solidFill>
                  <a:srgbClr val="FF0000"/>
                </a:solidFill>
                <a:latin typeface="+mn-lt"/>
              </a:rPr>
              <a:t>*</a:t>
            </a:r>
            <a:r>
              <a:rPr lang="en-US" sz="2800" dirty="0" smtClean="0">
                <a:latin typeface="+mn-lt"/>
              </a:rPr>
              <a:t> D</a:t>
            </a:r>
            <a:r>
              <a:rPr lang="vi-VN" sz="2800" dirty="0" smtClean="0">
                <a:latin typeface="+mn-lt"/>
              </a:rPr>
              <a:t>ịch </a:t>
            </a:r>
            <a:r>
              <a:rPr lang="vi-VN" sz="2800" dirty="0">
                <a:latin typeface="+mn-lt"/>
              </a:rPr>
              <a:t>cúm năm </a:t>
            </a:r>
            <a:r>
              <a:rPr lang="vi-VN" sz="2800" dirty="0" smtClean="0">
                <a:latin typeface="+mn-lt"/>
              </a:rPr>
              <a:t>2009</a:t>
            </a:r>
            <a:r>
              <a:rPr lang="en-US" sz="2800" dirty="0">
                <a:latin typeface="+mn-lt"/>
              </a:rPr>
              <a:t/>
            </a:r>
            <a:br>
              <a:rPr lang="en-US" sz="2800" dirty="0">
                <a:latin typeface="+mn-lt"/>
              </a:rPr>
            </a:br>
            <a:r>
              <a:rPr lang="en-US" sz="2800" dirty="0" smtClean="0">
                <a:solidFill>
                  <a:srgbClr val="FF0000"/>
                </a:solidFill>
                <a:latin typeface="+mn-lt"/>
              </a:rPr>
              <a:t>*</a:t>
            </a:r>
            <a:r>
              <a:rPr lang="en-US" sz="2800" dirty="0" smtClean="0">
                <a:latin typeface="+mn-lt"/>
              </a:rPr>
              <a:t> D</a:t>
            </a:r>
            <a:r>
              <a:rPr lang="vi-VN" sz="2800" dirty="0" smtClean="0">
                <a:latin typeface="+mn-lt"/>
              </a:rPr>
              <a:t>ịch </a:t>
            </a:r>
            <a:r>
              <a:rPr lang="vi-VN" sz="2800" dirty="0">
                <a:latin typeface="+mn-lt"/>
              </a:rPr>
              <a:t>bại liệt bùng phát trở lại năm </a:t>
            </a:r>
            <a:r>
              <a:rPr lang="vi-VN" sz="2800" dirty="0" smtClean="0">
                <a:latin typeface="+mn-lt"/>
              </a:rPr>
              <a:t>2014</a:t>
            </a:r>
            <a:r>
              <a:rPr lang="en-US" sz="2800" dirty="0" smtClean="0">
                <a:latin typeface="+mn-lt"/>
              </a:rPr>
              <a:t/>
            </a:r>
            <a:br>
              <a:rPr lang="en-US" sz="2800" dirty="0" smtClean="0">
                <a:latin typeface="+mn-lt"/>
              </a:rPr>
            </a:br>
            <a:r>
              <a:rPr lang="en-US" sz="2800" dirty="0" smtClean="0">
                <a:solidFill>
                  <a:srgbClr val="FF0000"/>
                </a:solidFill>
                <a:latin typeface="+mn-lt"/>
              </a:rPr>
              <a:t>*</a:t>
            </a:r>
            <a:r>
              <a:rPr lang="en-US" sz="2800" dirty="0" smtClean="0">
                <a:latin typeface="+mn-lt"/>
              </a:rPr>
              <a:t> D</a:t>
            </a:r>
            <a:r>
              <a:rPr lang="vi-VN" sz="2800" dirty="0" smtClean="0">
                <a:latin typeface="+mn-lt"/>
              </a:rPr>
              <a:t>ịch </a:t>
            </a:r>
            <a:r>
              <a:rPr lang="vi-VN" sz="2800" dirty="0">
                <a:latin typeface="+mn-lt"/>
              </a:rPr>
              <a:t>Ebola ở Tây Phi năm </a:t>
            </a:r>
            <a:r>
              <a:rPr lang="vi-VN" sz="2800" dirty="0" smtClean="0">
                <a:latin typeface="+mn-lt"/>
              </a:rPr>
              <a:t>2014</a:t>
            </a:r>
            <a:r>
              <a:rPr lang="en-US" sz="2800" dirty="0" smtClean="0">
                <a:latin typeface="+mn-lt"/>
              </a:rPr>
              <a:t/>
            </a:r>
            <a:br>
              <a:rPr lang="en-US" sz="2800" dirty="0" smtClean="0">
                <a:latin typeface="+mn-lt"/>
              </a:rPr>
            </a:br>
            <a:r>
              <a:rPr lang="en-US" sz="2800" dirty="0" smtClean="0">
                <a:solidFill>
                  <a:srgbClr val="FF0000"/>
                </a:solidFill>
                <a:latin typeface="+mn-lt"/>
              </a:rPr>
              <a:t>*</a:t>
            </a:r>
            <a:r>
              <a:rPr lang="en-US" sz="2800" dirty="0" smtClean="0">
                <a:latin typeface="+mn-lt"/>
              </a:rPr>
              <a:t> D</a:t>
            </a:r>
            <a:r>
              <a:rPr lang="vi-VN" sz="2800" dirty="0" smtClean="0">
                <a:latin typeface="+mn-lt"/>
              </a:rPr>
              <a:t>ịch </a:t>
            </a:r>
            <a:r>
              <a:rPr lang="vi-VN" sz="2800" dirty="0">
                <a:latin typeface="+mn-lt"/>
              </a:rPr>
              <a:t>virus Zika </a:t>
            </a:r>
            <a:r>
              <a:rPr lang="vi-VN" sz="2800" dirty="0" smtClean="0">
                <a:latin typeface="+mn-lt"/>
              </a:rPr>
              <a:t>2016</a:t>
            </a:r>
            <a:r>
              <a:rPr lang="en-US" sz="2800" dirty="0" smtClean="0">
                <a:latin typeface="+mn-lt"/>
              </a:rPr>
              <a:t/>
            </a:r>
            <a:br>
              <a:rPr lang="en-US" sz="2800" dirty="0" smtClean="0">
                <a:latin typeface="+mn-lt"/>
              </a:rPr>
            </a:br>
            <a:r>
              <a:rPr lang="en-US" sz="2800" dirty="0" smtClean="0">
                <a:solidFill>
                  <a:srgbClr val="FF0000"/>
                </a:solidFill>
                <a:latin typeface="+mn-lt"/>
              </a:rPr>
              <a:t>*</a:t>
            </a:r>
            <a:r>
              <a:rPr lang="en-US" sz="2800" dirty="0" smtClean="0">
                <a:latin typeface="+mn-lt"/>
              </a:rPr>
              <a:t> D</a:t>
            </a:r>
            <a:r>
              <a:rPr lang="vi-VN" sz="2800" dirty="0" smtClean="0">
                <a:latin typeface="+mn-lt"/>
              </a:rPr>
              <a:t>ịch </a:t>
            </a:r>
            <a:r>
              <a:rPr lang="vi-VN" sz="2800" dirty="0">
                <a:latin typeface="+mn-lt"/>
              </a:rPr>
              <a:t>Ebola bùng phát năm </a:t>
            </a:r>
            <a:r>
              <a:rPr lang="vi-VN" sz="2800" dirty="0" smtClean="0">
                <a:latin typeface="+mn-lt"/>
              </a:rPr>
              <a:t>2019</a:t>
            </a:r>
            <a:endParaRPr lang="en-US" sz="2800" dirty="0">
              <a:latin typeface="+mn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28600"/>
            <a:ext cx="3581400" cy="6378747"/>
          </a:xfrm>
        </p:spPr>
      </p:pic>
    </p:spTree>
    <p:extLst>
      <p:ext uri="{BB962C8B-B14F-4D97-AF65-F5344CB8AC3E}">
        <p14:creationId xmlns:p14="http://schemas.microsoft.com/office/powerpoint/2010/main" val="182609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027" y="1600200"/>
            <a:ext cx="6569946" cy="4525963"/>
          </a:xfrm>
        </p:spPr>
      </p:pic>
    </p:spTree>
    <p:extLst>
      <p:ext uri="{BB962C8B-B14F-4D97-AF65-F5344CB8AC3E}">
        <p14:creationId xmlns:p14="http://schemas.microsoft.com/office/powerpoint/2010/main" val="2544233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381000"/>
            <a:ext cx="3759200" cy="5638800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56735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28600"/>
            <a:ext cx="6019800" cy="6019800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13658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618" y="434182"/>
            <a:ext cx="5920582" cy="5691982"/>
          </a:xfrm>
        </p:spPr>
      </p:pic>
    </p:spTree>
    <p:extLst>
      <p:ext uri="{BB962C8B-B14F-4D97-AF65-F5344CB8AC3E}">
        <p14:creationId xmlns:p14="http://schemas.microsoft.com/office/powerpoint/2010/main" val="982128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29382"/>
            <a:ext cx="5996781" cy="6119018"/>
          </a:xfrm>
        </p:spPr>
      </p:pic>
    </p:spTree>
    <p:extLst>
      <p:ext uri="{BB962C8B-B14F-4D97-AF65-F5344CB8AC3E}">
        <p14:creationId xmlns:p14="http://schemas.microsoft.com/office/powerpoint/2010/main" val="3517166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28600"/>
            <a:ext cx="5943600" cy="5943600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13658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76200"/>
            <a:ext cx="6553200" cy="6553200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13658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76200"/>
            <a:ext cx="4114800" cy="6959600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13658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457200"/>
            <a:ext cx="7620000" cy="5715000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13658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88" y="629444"/>
            <a:ext cx="8136512" cy="5771356"/>
          </a:xfrm>
        </p:spPr>
      </p:pic>
    </p:spTree>
    <p:extLst>
      <p:ext uri="{BB962C8B-B14F-4D97-AF65-F5344CB8AC3E}">
        <p14:creationId xmlns:p14="http://schemas.microsoft.com/office/powerpoint/2010/main" val="33180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447800"/>
            <a:ext cx="8839200" cy="487680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US" sz="2000" i="1" smtClean="0">
                <a:latin typeface="Arial" pitchFamily="34" charset="0"/>
                <a:ea typeface="Tahoma" pitchFamily="34" charset="0"/>
                <a:cs typeface="Arial" pitchFamily="34" charset="0"/>
              </a:rPr>
              <a:t>Khẩu trang y tế: ngăn ngừa lây lan bởi những giọt lớn như cúm, ho gà và một số VMN do vi khuẩn.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Ø"/>
            </a:pPr>
            <a:r>
              <a:rPr lang="en-US" sz="2000" i="1" smtClean="0">
                <a:latin typeface="Arial" pitchFamily="34" charset="0"/>
                <a:ea typeface="Tahoma" pitchFamily="34" charset="0"/>
                <a:cs typeface="Arial" pitchFamily="34" charset="0"/>
              </a:rPr>
              <a:t>N95: ngăn ngừa lây lan bởi các hạt nhỏ trong không khí (chứa virus hoặc vi khuẩn) như CoV, SARS, Thủy đậu và Lao.</a:t>
            </a:r>
            <a:endParaRPr lang="en-US" sz="2000" i="1" dirty="0" smtClean="0"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29640"/>
          </a:xfrm>
        </p:spPr>
        <p:txBody>
          <a:bodyPr/>
          <a:lstStyle/>
          <a:p>
            <a:r>
              <a:rPr lang="en-US" smtClean="0"/>
              <a:t>N95 hay khẩu trang y tế?</a:t>
            </a:r>
            <a:endParaRPr lang="vi-VN"/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579120" y="6256020"/>
            <a:ext cx="8229600" cy="464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1600" i="1" smtClean="0"/>
              <a:t>Nguồn: Medscape</a:t>
            </a:r>
            <a:endParaRPr lang="vi-VN" sz="1600" i="1"/>
          </a:p>
        </p:txBody>
      </p:sp>
    </p:spTree>
    <p:extLst>
      <p:ext uri="{BB962C8B-B14F-4D97-AF65-F5344CB8AC3E}">
        <p14:creationId xmlns:p14="http://schemas.microsoft.com/office/powerpoint/2010/main" val="4113658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0"/>
            <a:ext cx="4114800" cy="533400"/>
          </a:xfrm>
        </p:spPr>
        <p:txBody>
          <a:bodyPr>
            <a:normAutofit/>
          </a:bodyPr>
          <a:lstStyle/>
          <a:p>
            <a:pPr algn="just"/>
            <a:r>
              <a:rPr lang="en-US" sz="1400" i="1" dirty="0" err="1" smtClean="0"/>
              <a:t>Nguồn</a:t>
            </a:r>
            <a:r>
              <a:rPr lang="en-US" sz="1400" i="1" dirty="0" smtClean="0"/>
              <a:t>: JAMA </a:t>
            </a:r>
            <a:r>
              <a:rPr lang="en-US" sz="1400" i="1" dirty="0"/>
              <a:t>September 3, 2019</a:t>
            </a:r>
            <a:endParaRPr lang="en-US" sz="1400" i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219200"/>
            <a:ext cx="8229600" cy="3874770"/>
          </a:xfrm>
        </p:spPr>
      </p:pic>
    </p:spTree>
    <p:extLst>
      <p:ext uri="{BB962C8B-B14F-4D97-AF65-F5344CB8AC3E}">
        <p14:creationId xmlns:p14="http://schemas.microsoft.com/office/powerpoint/2010/main" val="2749963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28600"/>
            <a:ext cx="6019800" cy="6019800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13658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81000"/>
            <a:ext cx="8099135" cy="5257800"/>
          </a:xfrm>
        </p:spPr>
      </p:pic>
    </p:spTree>
    <p:extLst>
      <p:ext uri="{BB962C8B-B14F-4D97-AF65-F5344CB8AC3E}">
        <p14:creationId xmlns:p14="http://schemas.microsoft.com/office/powerpoint/2010/main" val="2107465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152400"/>
            <a:ext cx="2387529" cy="6537960"/>
          </a:xfrm>
        </p:spPr>
      </p:pic>
    </p:spTree>
    <p:extLst>
      <p:ext uri="{BB962C8B-B14F-4D97-AF65-F5344CB8AC3E}">
        <p14:creationId xmlns:p14="http://schemas.microsoft.com/office/powerpoint/2010/main" val="479113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324600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13/01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đến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Hà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Nội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17/01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Sốt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+ ho +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tức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ngực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22/01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Vào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Bv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Chợ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Rẫy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 Nam, 65t, THA + ĐTĐ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typ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II + Stent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mạch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vành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+ K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phổi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 (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không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tiếp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xúc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với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Chợ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Vũ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Hán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algn="just">
              <a:lnSpc>
                <a:spcPct val="150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25/01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hết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sốt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 26/01 </a:t>
            </a:r>
            <a:r>
              <a:rPr lang="en-US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triệu</a:t>
            </a:r>
            <a:r>
              <a:rPr lang="en-US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chứng</a:t>
            </a:r>
            <a:r>
              <a:rPr lang="en-US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cải</a:t>
            </a:r>
            <a:r>
              <a:rPr lang="en-US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thiện</a:t>
            </a:r>
            <a:r>
              <a:rPr lang="en-US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  <a:sym typeface="Wingdings" pitchFamily="2" charset="2"/>
              </a:rPr>
              <a:t>rõ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117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/>
              <a:t>Con </a:t>
            </a:r>
            <a:r>
              <a:rPr lang="en-US" dirty="0" err="1" smtClean="0"/>
              <a:t>trai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562600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/>
              <a:t>10/2019: ở Long An, </a:t>
            </a:r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yếu</a:t>
            </a:r>
            <a:r>
              <a:rPr lang="en-US" dirty="0" smtClean="0"/>
              <a:t> </a:t>
            </a:r>
            <a:r>
              <a:rPr lang="en-US" dirty="0" err="1" smtClean="0"/>
              <a:t>tố</a:t>
            </a:r>
            <a:r>
              <a:rPr lang="en-US" dirty="0" smtClean="0"/>
              <a:t> </a:t>
            </a:r>
            <a:r>
              <a:rPr lang="en-US" dirty="0" err="1" smtClean="0"/>
              <a:t>dịch</a:t>
            </a:r>
            <a:r>
              <a:rPr lang="en-US" dirty="0" smtClean="0"/>
              <a:t> </a:t>
            </a:r>
            <a:r>
              <a:rPr lang="en-US" dirty="0" err="1" smtClean="0"/>
              <a:t>tễ</a:t>
            </a:r>
            <a:endParaRPr lang="en-US" dirty="0" smtClean="0"/>
          </a:p>
          <a:p>
            <a:pPr algn="just">
              <a:lnSpc>
                <a:spcPct val="150000"/>
              </a:lnSpc>
            </a:pPr>
            <a:r>
              <a:rPr lang="en-US" dirty="0" smtClean="0"/>
              <a:t>17/01/2020 </a:t>
            </a:r>
            <a:r>
              <a:rPr lang="en-US" dirty="0" err="1" smtClean="0"/>
              <a:t>gặp</a:t>
            </a:r>
            <a:r>
              <a:rPr lang="en-US" dirty="0" smtClean="0"/>
              <a:t> Cha </a:t>
            </a:r>
            <a:r>
              <a:rPr lang="en-US" dirty="0" err="1" smtClean="0"/>
              <a:t>tại</a:t>
            </a:r>
            <a:r>
              <a:rPr lang="en-US" dirty="0" smtClean="0"/>
              <a:t> </a:t>
            </a:r>
            <a:r>
              <a:rPr lang="en-US" dirty="0" err="1" smtClean="0"/>
              <a:t>Nha</a:t>
            </a:r>
            <a:r>
              <a:rPr lang="en-US" dirty="0" smtClean="0"/>
              <a:t> </a:t>
            </a:r>
            <a:r>
              <a:rPr lang="en-US" dirty="0" err="1" smtClean="0"/>
              <a:t>Trang</a:t>
            </a:r>
            <a:r>
              <a:rPr lang="en-US" dirty="0" smtClean="0"/>
              <a:t>. Ở </a:t>
            </a:r>
            <a:r>
              <a:rPr lang="en-US" dirty="0" err="1" smtClean="0"/>
              <a:t>cùng</a:t>
            </a:r>
            <a:r>
              <a:rPr lang="en-US" dirty="0" smtClean="0"/>
              <a:t> </a:t>
            </a:r>
            <a:r>
              <a:rPr lang="en-US" dirty="0" err="1" smtClean="0"/>
              <a:t>phòng</a:t>
            </a:r>
            <a:r>
              <a:rPr lang="en-US" dirty="0" smtClean="0"/>
              <a:t> 3 </a:t>
            </a:r>
            <a:r>
              <a:rPr lang="en-US" dirty="0" err="1" smtClean="0"/>
              <a:t>ngày</a:t>
            </a:r>
            <a:r>
              <a:rPr lang="en-US" dirty="0" smtClean="0"/>
              <a:t> 3 </a:t>
            </a:r>
            <a:r>
              <a:rPr lang="en-US" dirty="0" err="1" smtClean="0"/>
              <a:t>đêm</a:t>
            </a:r>
            <a:r>
              <a:rPr lang="en-US" dirty="0" smtClean="0"/>
              <a:t>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phòng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máy</a:t>
            </a:r>
            <a:r>
              <a:rPr lang="en-US" dirty="0" smtClean="0"/>
              <a:t> </a:t>
            </a:r>
            <a:r>
              <a:rPr lang="en-US" dirty="0" err="1" smtClean="0"/>
              <a:t>lạnh</a:t>
            </a:r>
            <a:endParaRPr lang="en-US" dirty="0" smtClean="0"/>
          </a:p>
          <a:p>
            <a:pPr algn="just">
              <a:lnSpc>
                <a:spcPct val="150000"/>
              </a:lnSpc>
            </a:pPr>
            <a:r>
              <a:rPr lang="en-US" dirty="0" smtClean="0"/>
              <a:t>20/01 </a:t>
            </a:r>
            <a:r>
              <a:rPr lang="en-US" dirty="0" err="1" smtClean="0"/>
              <a:t>Sốt</a:t>
            </a:r>
            <a:r>
              <a:rPr lang="en-US" dirty="0" smtClean="0"/>
              <a:t> + ho + </a:t>
            </a:r>
            <a:r>
              <a:rPr lang="en-US" dirty="0" err="1" smtClean="0"/>
              <a:t>nôn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tiêu</a:t>
            </a:r>
            <a:r>
              <a:rPr lang="en-US" dirty="0" smtClean="0"/>
              <a:t> </a:t>
            </a:r>
            <a:r>
              <a:rPr lang="en-US" dirty="0" err="1" smtClean="0"/>
              <a:t>chảy</a:t>
            </a:r>
            <a:r>
              <a:rPr lang="en-US" dirty="0" smtClean="0"/>
              <a:t> 1 </a:t>
            </a:r>
            <a:r>
              <a:rPr lang="en-US" dirty="0" err="1" smtClean="0"/>
              <a:t>lần</a:t>
            </a:r>
            <a:endParaRPr lang="en-US" dirty="0" smtClean="0"/>
          </a:p>
          <a:p>
            <a:pPr algn="just">
              <a:lnSpc>
                <a:spcPct val="150000"/>
              </a:lnSpc>
            </a:pPr>
            <a:r>
              <a:rPr lang="en-US" dirty="0" smtClean="0"/>
              <a:t>22/01 </a:t>
            </a:r>
            <a:r>
              <a:rPr lang="en-US" dirty="0" err="1" smtClean="0"/>
              <a:t>Nhập</a:t>
            </a:r>
            <a:r>
              <a:rPr lang="en-US" dirty="0" smtClean="0"/>
              <a:t> </a:t>
            </a:r>
            <a:r>
              <a:rPr lang="en-US" dirty="0" err="1" smtClean="0"/>
              <a:t>Bv</a:t>
            </a:r>
            <a:r>
              <a:rPr lang="en-US" dirty="0" smtClean="0"/>
              <a:t> </a:t>
            </a:r>
            <a:r>
              <a:rPr lang="en-US" dirty="0" err="1" smtClean="0"/>
              <a:t>Chợ</a:t>
            </a:r>
            <a:r>
              <a:rPr lang="en-US" dirty="0" smtClean="0"/>
              <a:t> </a:t>
            </a:r>
            <a:r>
              <a:rPr lang="en-US" dirty="0" err="1" smtClean="0"/>
              <a:t>Rẫy</a:t>
            </a:r>
            <a:r>
              <a:rPr lang="en-US" dirty="0" smtClean="0"/>
              <a:t> </a:t>
            </a:r>
            <a:r>
              <a:rPr lang="en-US" dirty="0" err="1" smtClean="0"/>
              <a:t>cũng</a:t>
            </a:r>
            <a:r>
              <a:rPr lang="en-US" dirty="0" smtClean="0"/>
              <a:t> Cha</a:t>
            </a:r>
          </a:p>
          <a:p>
            <a:pPr algn="just">
              <a:lnSpc>
                <a:spcPct val="150000"/>
              </a:lnSpc>
            </a:pPr>
            <a:r>
              <a:rPr lang="en-US" dirty="0" smtClean="0"/>
              <a:t>23/01 </a:t>
            </a:r>
            <a:r>
              <a:rPr lang="en-US" dirty="0" err="1" smtClean="0"/>
              <a:t>Giảm</a:t>
            </a:r>
            <a:r>
              <a:rPr lang="en-US" dirty="0" smtClean="0"/>
              <a:t> </a:t>
            </a:r>
            <a:r>
              <a:rPr lang="en-US" dirty="0" err="1" smtClean="0"/>
              <a:t>triệu</a:t>
            </a:r>
            <a:r>
              <a:rPr lang="en-US" dirty="0" smtClean="0"/>
              <a:t> </a:t>
            </a:r>
            <a:r>
              <a:rPr lang="en-US" dirty="0" err="1" smtClean="0"/>
              <a:t>chứng</a:t>
            </a:r>
            <a:r>
              <a:rPr lang="en-US" dirty="0" smtClean="0"/>
              <a:t> + </a:t>
            </a:r>
            <a:r>
              <a:rPr lang="en-US" dirty="0" err="1" smtClean="0"/>
              <a:t>Hết</a:t>
            </a:r>
            <a:r>
              <a:rPr lang="en-US" dirty="0" smtClean="0"/>
              <a:t> </a:t>
            </a:r>
            <a:r>
              <a:rPr lang="en-US" dirty="0" err="1" smtClean="0"/>
              <a:t>sốt</a:t>
            </a:r>
            <a:endParaRPr lang="en-US" dirty="0" smtClean="0"/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dirty="0" err="1" smtClean="0">
                <a:solidFill>
                  <a:srgbClr val="FF0000"/>
                </a:solidFill>
              </a:rPr>
              <a:t>Tổng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cộng</a:t>
            </a:r>
            <a:r>
              <a:rPr lang="en-US" dirty="0" smtClean="0">
                <a:solidFill>
                  <a:srgbClr val="FF0000"/>
                </a:solidFill>
              </a:rPr>
              <a:t>: 28 </a:t>
            </a:r>
            <a:r>
              <a:rPr lang="en-US" dirty="0" err="1" smtClean="0">
                <a:solidFill>
                  <a:srgbClr val="FF0000"/>
                </a:solidFill>
              </a:rPr>
              <a:t>người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tiếp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xúc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gần</a:t>
            </a:r>
            <a:r>
              <a:rPr lang="en-US" dirty="0" smtClean="0">
                <a:solidFill>
                  <a:srgbClr val="FF0000"/>
                </a:solidFill>
              </a:rPr>
              <a:t>. </a:t>
            </a:r>
            <a:r>
              <a:rPr lang="en-US" dirty="0" err="1" smtClean="0">
                <a:solidFill>
                  <a:srgbClr val="FF0000"/>
                </a:solidFill>
              </a:rPr>
              <a:t>Không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có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triệu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chứng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308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722" y="409892"/>
            <a:ext cx="4288878" cy="5716271"/>
          </a:xfrm>
        </p:spPr>
      </p:pic>
    </p:spTree>
    <p:extLst>
      <p:ext uri="{BB962C8B-B14F-4D97-AF65-F5344CB8AC3E}">
        <p14:creationId xmlns:p14="http://schemas.microsoft.com/office/powerpoint/2010/main" val="8207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36" y="1600200"/>
            <a:ext cx="7462727" cy="4525963"/>
          </a:xfrm>
        </p:spPr>
      </p:pic>
    </p:spTree>
    <p:extLst>
      <p:ext uri="{BB962C8B-B14F-4D97-AF65-F5344CB8AC3E}">
        <p14:creationId xmlns:p14="http://schemas.microsoft.com/office/powerpoint/2010/main" val="3078892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04800"/>
            <a:ext cx="7494324" cy="6028465"/>
          </a:xfrm>
        </p:spPr>
      </p:pic>
    </p:spTree>
    <p:extLst>
      <p:ext uri="{BB962C8B-B14F-4D97-AF65-F5344CB8AC3E}">
        <p14:creationId xmlns:p14="http://schemas.microsoft.com/office/powerpoint/2010/main" val="210788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943" y="1066800"/>
            <a:ext cx="7458448" cy="5059363"/>
          </a:xfrm>
        </p:spPr>
      </p:pic>
    </p:spTree>
    <p:extLst>
      <p:ext uri="{BB962C8B-B14F-4D97-AF65-F5344CB8AC3E}">
        <p14:creationId xmlns:p14="http://schemas.microsoft.com/office/powerpoint/2010/main" val="533943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452558"/>
            <a:ext cx="3676023" cy="5673606"/>
          </a:xfrm>
        </p:spPr>
      </p:pic>
    </p:spTree>
    <p:extLst>
      <p:ext uri="{BB962C8B-B14F-4D97-AF65-F5344CB8AC3E}">
        <p14:creationId xmlns:p14="http://schemas.microsoft.com/office/powerpoint/2010/main" val="782176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7244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6h00</a:t>
            </a:r>
            <a:r>
              <a:rPr lang="en-US" dirty="0" smtClean="0"/>
              <a:t> 29/01/2020</a:t>
            </a:r>
            <a:endParaRPr lang="vi-VN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533400"/>
            <a:ext cx="3900867" cy="6078237"/>
          </a:xfrm>
        </p:spPr>
      </p:pic>
    </p:spTree>
    <p:extLst>
      <p:ext uri="{BB962C8B-B14F-4D97-AF65-F5344CB8AC3E}">
        <p14:creationId xmlns:p14="http://schemas.microsoft.com/office/powerpoint/2010/main" val="1596753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4114800" cy="1143000"/>
          </a:xfrm>
        </p:spPr>
        <p:txBody>
          <a:bodyPr/>
          <a:lstStyle/>
          <a:p>
            <a:r>
              <a:rPr lang="en-US" dirty="0"/>
              <a:t>7</a:t>
            </a:r>
            <a:r>
              <a:rPr lang="en-US" dirty="0" smtClean="0"/>
              <a:t>h 30/01/2020</a:t>
            </a:r>
            <a:endParaRPr lang="vi-VN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333795"/>
            <a:ext cx="3982483" cy="6524205"/>
          </a:xfrm>
        </p:spPr>
      </p:pic>
    </p:spTree>
    <p:extLst>
      <p:ext uri="{BB962C8B-B14F-4D97-AF65-F5344CB8AC3E}">
        <p14:creationId xmlns:p14="http://schemas.microsoft.com/office/powerpoint/2010/main" val="1703063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86200" cy="1143000"/>
          </a:xfrm>
        </p:spPr>
        <p:txBody>
          <a:bodyPr/>
          <a:lstStyle/>
          <a:p>
            <a:r>
              <a:rPr lang="en-US" dirty="0" smtClean="0"/>
              <a:t>20h 30/01/2020</a:t>
            </a:r>
            <a:endParaRPr lang="vi-VN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466237"/>
            <a:ext cx="3840154" cy="6391763"/>
          </a:xfrm>
        </p:spPr>
      </p:pic>
    </p:spTree>
    <p:extLst>
      <p:ext uri="{BB962C8B-B14F-4D97-AF65-F5344CB8AC3E}">
        <p14:creationId xmlns:p14="http://schemas.microsoft.com/office/powerpoint/2010/main" val="1122862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5574</TotalTime>
  <Words>254</Words>
  <Application>Microsoft Office PowerPoint</Application>
  <PresentationFormat>On-screen Show (4:3)</PresentationFormat>
  <Paragraphs>34</Paragraphs>
  <Slides>27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6h00 29/01/2020</vt:lpstr>
      <vt:lpstr>7h 30/01/2020</vt:lpstr>
      <vt:lpstr>20h 30/01/2020</vt:lpstr>
      <vt:lpstr>WHO mới chỉ 5 lần tuyên bố tình trạng khẩn cấp toàn cầu: * Dịch cúm năm 2009 * Dịch bại liệt bùng phát trở lại năm 2014 * Dịch Ebola ở Tây Phi năm 2014 * Dịch virus Zika 2016 * Dịch Ebola bùng phát năm 2019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N95 hay khẩu trang y tế?</vt:lpstr>
      <vt:lpstr>Nguồn: JAMA September 3, 2019</vt:lpstr>
      <vt:lpstr>PowerPoint Presentation</vt:lpstr>
      <vt:lpstr>PowerPoint Presentation</vt:lpstr>
      <vt:lpstr>PowerPoint Presentation</vt:lpstr>
      <vt:lpstr>PowerPoint Presentation</vt:lpstr>
      <vt:lpstr>Con trai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Mô tả diễn tiến nhiễm HBV ở người mang HBV mạn HBeAg âm</dc:title>
  <dc:creator>Lu</dc:creator>
  <cp:lastModifiedBy>Windows User</cp:lastModifiedBy>
  <cp:revision>449</cp:revision>
  <dcterms:created xsi:type="dcterms:W3CDTF">2017-08-22T01:39:19Z</dcterms:created>
  <dcterms:modified xsi:type="dcterms:W3CDTF">2020-01-31T05:00:17Z</dcterms:modified>
</cp:coreProperties>
</file>