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58" r:id="rId4"/>
    <p:sldId id="261" r:id="rId5"/>
    <p:sldId id="267" r:id="rId6"/>
    <p:sldId id="268" r:id="rId7"/>
    <p:sldId id="265" r:id="rId8"/>
    <p:sldId id="263" r:id="rId9"/>
    <p:sldId id="269" r:id="rId10"/>
    <p:sldId id="264" r:id="rId11"/>
    <p:sldId id="262" r:id="rId12"/>
    <p:sldId id="272" r:id="rId13"/>
    <p:sldId id="271" r:id="rId14"/>
    <p:sldId id="277" r:id="rId15"/>
    <p:sldId id="270" r:id="rId16"/>
    <p:sldId id="276" r:id="rId17"/>
    <p:sldId id="279" r:id="rId18"/>
    <p:sldId id="278" r:id="rId19"/>
    <p:sldId id="275" r:id="rId20"/>
    <p:sldId id="274"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B4C70-0260-457A-B08C-00F9FF4EBEE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4EFEDB-BCCD-4F0B-AE63-E1A333C6FD1C}">
      <dgm:prSet phldrT="[Text]"/>
      <dgm:spPr/>
      <dgm:t>
        <a:bodyPr/>
        <a:lstStyle/>
        <a:p>
          <a:pPr algn="ctr"/>
          <a:r>
            <a:rPr lang="en-US" b="1" spc="-5" err="1" smtClean="0">
              <a:solidFill>
                <a:prstClr val="black"/>
              </a:solidFill>
              <a:latin typeface="Arial" panose="020B0604020202020204" pitchFamily="34" charset="0"/>
              <a:cs typeface="Arial" panose="020B0604020202020204" pitchFamily="34" charset="0"/>
            </a:rPr>
            <a:t>Khái</a:t>
          </a:r>
          <a:r>
            <a:rPr lang="en-US" b="1" spc="-5" smtClean="0">
              <a:solidFill>
                <a:prstClr val="black"/>
              </a:solidFill>
              <a:latin typeface="Arial" panose="020B0604020202020204" pitchFamily="34" charset="0"/>
              <a:cs typeface="Arial" panose="020B0604020202020204" pitchFamily="34" charset="0"/>
            </a:rPr>
            <a:t> </a:t>
          </a:r>
          <a:r>
            <a:rPr lang="en-US" b="1" spc="-5" err="1" smtClean="0">
              <a:solidFill>
                <a:prstClr val="black"/>
              </a:solidFill>
              <a:latin typeface="Arial" panose="020B0604020202020204" pitchFamily="34" charset="0"/>
              <a:cs typeface="Arial" panose="020B0604020202020204" pitchFamily="34" charset="0"/>
            </a:rPr>
            <a:t>niệm</a:t>
          </a:r>
          <a:endParaRPr lang="en-US">
            <a:latin typeface="Arial" panose="020B0604020202020204" pitchFamily="34" charset="0"/>
            <a:cs typeface="Arial" panose="020B0604020202020204" pitchFamily="34" charset="0"/>
          </a:endParaRPr>
        </a:p>
      </dgm:t>
    </dgm:pt>
    <dgm:pt modelId="{621AF957-CB07-41E6-B383-4FA521B77AD3}" type="parTrans" cxnId="{ABF4A0B3-D730-43E1-8D58-D48FCC0BD156}">
      <dgm:prSet/>
      <dgm:spPr/>
      <dgm:t>
        <a:bodyPr/>
        <a:lstStyle/>
        <a:p>
          <a:endParaRPr lang="en-US">
            <a:latin typeface="Arial" panose="020B0604020202020204" pitchFamily="34" charset="0"/>
            <a:cs typeface="Arial" panose="020B0604020202020204" pitchFamily="34" charset="0"/>
          </a:endParaRPr>
        </a:p>
      </dgm:t>
    </dgm:pt>
    <dgm:pt modelId="{D02EB20E-4754-4E3D-8940-24C803F560DB}" type="sibTrans" cxnId="{ABF4A0B3-D730-43E1-8D58-D48FCC0BD156}">
      <dgm:prSet/>
      <dgm:spPr/>
      <dgm:t>
        <a:bodyPr/>
        <a:lstStyle/>
        <a:p>
          <a:endParaRPr lang="en-US">
            <a:latin typeface="Arial" panose="020B0604020202020204" pitchFamily="34" charset="0"/>
            <a:cs typeface="Arial" panose="020B0604020202020204" pitchFamily="34" charset="0"/>
          </a:endParaRPr>
        </a:p>
      </dgm:t>
    </dgm:pt>
    <dgm:pt modelId="{512A23BA-A99B-4B41-A694-3D87A2ED1D8C}">
      <dgm:prSet phldrT="[Text]"/>
      <dgm:spPr/>
      <dgm:t>
        <a:bodyPr/>
        <a:lstStyle/>
        <a:p>
          <a:pPr algn="ctr"/>
          <a:r>
            <a:rPr lang="en-US" b="1" smtClean="0">
              <a:solidFill>
                <a:schemeClr val="tx1"/>
              </a:solidFill>
              <a:latin typeface="Arial" panose="020B0604020202020204" pitchFamily="34" charset="0"/>
              <a:cs typeface="Arial" panose="020B0604020202020204" pitchFamily="34" charset="0"/>
            </a:rPr>
            <a:t>Cơ chế bệnh sinh</a:t>
          </a:r>
          <a:endParaRPr lang="en-US" b="1">
            <a:solidFill>
              <a:schemeClr val="tx1"/>
            </a:solidFill>
            <a:latin typeface="Arial" panose="020B0604020202020204" pitchFamily="34" charset="0"/>
            <a:cs typeface="Arial" panose="020B0604020202020204" pitchFamily="34" charset="0"/>
          </a:endParaRPr>
        </a:p>
      </dgm:t>
    </dgm:pt>
    <dgm:pt modelId="{5D55B36C-2BF3-409C-9C65-222D0B76885F}" type="parTrans" cxnId="{22ED5FB1-D73E-44E5-B996-63D42E01FC07}">
      <dgm:prSet/>
      <dgm:spPr/>
      <dgm:t>
        <a:bodyPr/>
        <a:lstStyle/>
        <a:p>
          <a:endParaRPr lang="en-US">
            <a:latin typeface="Arial" panose="020B0604020202020204" pitchFamily="34" charset="0"/>
            <a:cs typeface="Arial" panose="020B0604020202020204" pitchFamily="34" charset="0"/>
          </a:endParaRPr>
        </a:p>
      </dgm:t>
    </dgm:pt>
    <dgm:pt modelId="{FF727629-9188-4AC1-A42A-BE00657B43AA}" type="sibTrans" cxnId="{22ED5FB1-D73E-44E5-B996-63D42E01FC07}">
      <dgm:prSet/>
      <dgm:spPr/>
      <dgm:t>
        <a:bodyPr/>
        <a:lstStyle/>
        <a:p>
          <a:endParaRPr lang="en-US">
            <a:latin typeface="Arial" panose="020B0604020202020204" pitchFamily="34" charset="0"/>
            <a:cs typeface="Arial" panose="020B0604020202020204" pitchFamily="34" charset="0"/>
          </a:endParaRPr>
        </a:p>
      </dgm:t>
    </dgm:pt>
    <dgm:pt modelId="{45FCF34A-AF9F-44FD-AAB8-AC1F504DE390}">
      <dgm:prSet phldrT="[Text]"/>
      <dgm:spPr/>
      <dgm:t>
        <a:bodyPr/>
        <a:lstStyle/>
        <a:p>
          <a:pPr algn="ctr"/>
          <a:r>
            <a:rPr lang="en-US" b="1" spc="-5" smtClean="0">
              <a:solidFill>
                <a:prstClr val="black"/>
              </a:solidFill>
              <a:latin typeface="Arial" panose="020B0604020202020204" pitchFamily="34" charset="0"/>
              <a:cs typeface="Arial" panose="020B0604020202020204" pitchFamily="34" charset="0"/>
            </a:rPr>
            <a:t>Chẩn đoán</a:t>
          </a:r>
          <a:endParaRPr lang="en-US">
            <a:latin typeface="Arial" panose="020B0604020202020204" pitchFamily="34" charset="0"/>
            <a:cs typeface="Arial" panose="020B0604020202020204" pitchFamily="34" charset="0"/>
          </a:endParaRPr>
        </a:p>
      </dgm:t>
    </dgm:pt>
    <dgm:pt modelId="{A4BECDAF-64A2-4639-9B71-7F7D522A1F0F}" type="parTrans" cxnId="{17FFD4A0-BC2F-4C83-8B6F-E4DEE0A65071}">
      <dgm:prSet/>
      <dgm:spPr/>
      <dgm:t>
        <a:bodyPr/>
        <a:lstStyle/>
        <a:p>
          <a:endParaRPr lang="en-US">
            <a:latin typeface="Arial" panose="020B0604020202020204" pitchFamily="34" charset="0"/>
            <a:cs typeface="Arial" panose="020B0604020202020204" pitchFamily="34" charset="0"/>
          </a:endParaRPr>
        </a:p>
      </dgm:t>
    </dgm:pt>
    <dgm:pt modelId="{B868AA75-E113-4E85-A58A-9A31B872A78B}" type="sibTrans" cxnId="{17FFD4A0-BC2F-4C83-8B6F-E4DEE0A65071}">
      <dgm:prSet/>
      <dgm:spPr/>
      <dgm:t>
        <a:bodyPr/>
        <a:lstStyle/>
        <a:p>
          <a:endParaRPr lang="en-US">
            <a:latin typeface="Arial" panose="020B0604020202020204" pitchFamily="34" charset="0"/>
            <a:cs typeface="Arial" panose="020B0604020202020204" pitchFamily="34" charset="0"/>
          </a:endParaRPr>
        </a:p>
      </dgm:t>
    </dgm:pt>
    <dgm:pt modelId="{88C983A7-BE7D-4867-A2F7-6CA6EDEF77B0}">
      <dgm:prSet phldrT="[Text]"/>
      <dgm:spPr/>
      <dgm:t>
        <a:bodyPr/>
        <a:lstStyle/>
        <a:p>
          <a:pPr algn="ctr"/>
          <a:r>
            <a:rPr lang="en-US" b="1" err="1" smtClean="0">
              <a:solidFill>
                <a:prstClr val="black"/>
              </a:solidFill>
              <a:latin typeface="Arial" panose="020B0604020202020204" pitchFamily="34" charset="0"/>
              <a:cs typeface="Arial" panose="020B0604020202020204" pitchFamily="34" charset="0"/>
            </a:rPr>
            <a:t>Dự</a:t>
          </a:r>
          <a:r>
            <a:rPr lang="en-US" b="1" smtClean="0">
              <a:solidFill>
                <a:prstClr val="black"/>
              </a:solidFill>
              <a:latin typeface="Arial" panose="020B0604020202020204" pitchFamily="34" charset="0"/>
              <a:cs typeface="Arial" panose="020B0604020202020204" pitchFamily="34" charset="0"/>
            </a:rPr>
            <a:t> </a:t>
          </a:r>
          <a:r>
            <a:rPr lang="en-US" b="1" err="1" smtClean="0">
              <a:solidFill>
                <a:prstClr val="black"/>
              </a:solidFill>
              <a:latin typeface="Arial" panose="020B0604020202020204" pitchFamily="34" charset="0"/>
              <a:cs typeface="Arial" panose="020B0604020202020204" pitchFamily="34" charset="0"/>
            </a:rPr>
            <a:t>phòng</a:t>
          </a:r>
          <a:endParaRPr lang="en-US">
            <a:latin typeface="Arial" panose="020B0604020202020204" pitchFamily="34" charset="0"/>
            <a:cs typeface="Arial" panose="020B0604020202020204" pitchFamily="34" charset="0"/>
          </a:endParaRPr>
        </a:p>
      </dgm:t>
    </dgm:pt>
    <dgm:pt modelId="{CFD7288D-CF57-4876-9C01-E7E835318FD2}" type="parTrans" cxnId="{7F4DF6DF-557F-43CE-969B-D4BBB2DE74E8}">
      <dgm:prSet/>
      <dgm:spPr/>
      <dgm:t>
        <a:bodyPr/>
        <a:lstStyle/>
        <a:p>
          <a:endParaRPr lang="en-US">
            <a:latin typeface="Arial" panose="020B0604020202020204" pitchFamily="34" charset="0"/>
            <a:cs typeface="Arial" panose="020B0604020202020204" pitchFamily="34" charset="0"/>
          </a:endParaRPr>
        </a:p>
      </dgm:t>
    </dgm:pt>
    <dgm:pt modelId="{7446B651-F284-4477-97A4-8FA6ACFF3785}" type="sibTrans" cxnId="{7F4DF6DF-557F-43CE-969B-D4BBB2DE74E8}">
      <dgm:prSet/>
      <dgm:spPr/>
      <dgm:t>
        <a:bodyPr/>
        <a:lstStyle/>
        <a:p>
          <a:endParaRPr lang="en-US">
            <a:latin typeface="Arial" panose="020B0604020202020204" pitchFamily="34" charset="0"/>
            <a:cs typeface="Arial" panose="020B0604020202020204" pitchFamily="34" charset="0"/>
          </a:endParaRPr>
        </a:p>
      </dgm:t>
    </dgm:pt>
    <dgm:pt modelId="{3B52E80E-B871-43B8-ADC4-5FDE54A1E2EF}">
      <dgm:prSet/>
      <dgm:spPr/>
      <dgm:t>
        <a:bodyPr/>
        <a:lstStyle/>
        <a:p>
          <a:pPr algn="ctr"/>
          <a:r>
            <a:rPr lang="en-US" b="1" smtClean="0">
              <a:solidFill>
                <a:schemeClr val="tx1"/>
              </a:solidFill>
              <a:latin typeface="Arial" panose="020B0604020202020204" pitchFamily="34" charset="0"/>
              <a:cs typeface="Arial" panose="020B0604020202020204" pitchFamily="34" charset="0"/>
            </a:rPr>
            <a:t>Điều trị</a:t>
          </a:r>
          <a:endParaRPr lang="en-US" b="1">
            <a:solidFill>
              <a:schemeClr val="tx1"/>
            </a:solidFill>
            <a:latin typeface="Arial" panose="020B0604020202020204" pitchFamily="34" charset="0"/>
            <a:cs typeface="Arial" panose="020B0604020202020204" pitchFamily="34" charset="0"/>
          </a:endParaRPr>
        </a:p>
      </dgm:t>
    </dgm:pt>
    <dgm:pt modelId="{B918595B-A0FE-4C09-9EA1-28A5D6B7867A}" type="parTrans" cxnId="{A7053482-323B-4F03-A791-80C697AB8C6C}">
      <dgm:prSet/>
      <dgm:spPr/>
      <dgm:t>
        <a:bodyPr/>
        <a:lstStyle/>
        <a:p>
          <a:endParaRPr lang="en-US">
            <a:latin typeface="Arial" panose="020B0604020202020204" pitchFamily="34" charset="0"/>
            <a:cs typeface="Arial" panose="020B0604020202020204" pitchFamily="34" charset="0"/>
          </a:endParaRPr>
        </a:p>
      </dgm:t>
    </dgm:pt>
    <dgm:pt modelId="{9D720DAD-6A05-4F5F-AE44-54FD8E15C55C}" type="sibTrans" cxnId="{A7053482-323B-4F03-A791-80C697AB8C6C}">
      <dgm:prSet/>
      <dgm:spPr/>
      <dgm:t>
        <a:bodyPr/>
        <a:lstStyle/>
        <a:p>
          <a:endParaRPr lang="en-US">
            <a:latin typeface="Arial" panose="020B0604020202020204" pitchFamily="34" charset="0"/>
            <a:cs typeface="Arial" panose="020B0604020202020204" pitchFamily="34" charset="0"/>
          </a:endParaRPr>
        </a:p>
      </dgm:t>
    </dgm:pt>
    <dgm:pt modelId="{6375732C-74BE-4145-95BB-D280C2A9D78A}" type="pres">
      <dgm:prSet presAssocID="{102B4C70-0260-457A-B08C-00F9FF4EBEE2}" presName="Name0" presStyleCnt="0">
        <dgm:presLayoutVars>
          <dgm:chMax val="7"/>
          <dgm:chPref val="7"/>
          <dgm:dir/>
        </dgm:presLayoutVars>
      </dgm:prSet>
      <dgm:spPr/>
    </dgm:pt>
    <dgm:pt modelId="{E080B21E-6BA0-4B02-86C8-ADE547705B0A}" type="pres">
      <dgm:prSet presAssocID="{102B4C70-0260-457A-B08C-00F9FF4EBEE2}" presName="Name1" presStyleCnt="0"/>
      <dgm:spPr/>
    </dgm:pt>
    <dgm:pt modelId="{A2B75085-04A0-4E60-A5EF-76BA53207A12}" type="pres">
      <dgm:prSet presAssocID="{102B4C70-0260-457A-B08C-00F9FF4EBEE2}" presName="cycle" presStyleCnt="0"/>
      <dgm:spPr/>
    </dgm:pt>
    <dgm:pt modelId="{7E1ADEC7-FEF2-421E-AD11-5907CE20594F}" type="pres">
      <dgm:prSet presAssocID="{102B4C70-0260-457A-B08C-00F9FF4EBEE2}" presName="srcNode" presStyleLbl="node1" presStyleIdx="0" presStyleCnt="5"/>
      <dgm:spPr/>
    </dgm:pt>
    <dgm:pt modelId="{59596CFF-4BBE-407E-BA89-83446B92A044}" type="pres">
      <dgm:prSet presAssocID="{102B4C70-0260-457A-B08C-00F9FF4EBEE2}" presName="conn" presStyleLbl="parChTrans1D2" presStyleIdx="0" presStyleCnt="1"/>
      <dgm:spPr/>
    </dgm:pt>
    <dgm:pt modelId="{17996509-8B0B-45C7-9FBF-4D98E5BDD2F6}" type="pres">
      <dgm:prSet presAssocID="{102B4C70-0260-457A-B08C-00F9FF4EBEE2}" presName="extraNode" presStyleLbl="node1" presStyleIdx="0" presStyleCnt="5"/>
      <dgm:spPr/>
    </dgm:pt>
    <dgm:pt modelId="{8E9B8779-9E8A-4DDB-AA46-8F38822BF416}" type="pres">
      <dgm:prSet presAssocID="{102B4C70-0260-457A-B08C-00F9FF4EBEE2}" presName="dstNode" presStyleLbl="node1" presStyleIdx="0" presStyleCnt="5"/>
      <dgm:spPr/>
    </dgm:pt>
    <dgm:pt modelId="{8886AE63-BA90-480E-8BE4-76AEB415A44C}" type="pres">
      <dgm:prSet presAssocID="{D94EFEDB-BCCD-4F0B-AE63-E1A333C6FD1C}" presName="text_1" presStyleLbl="node1" presStyleIdx="0" presStyleCnt="5">
        <dgm:presLayoutVars>
          <dgm:bulletEnabled val="1"/>
        </dgm:presLayoutVars>
      </dgm:prSet>
      <dgm:spPr/>
      <dgm:t>
        <a:bodyPr/>
        <a:lstStyle/>
        <a:p>
          <a:endParaRPr lang="en-US"/>
        </a:p>
      </dgm:t>
    </dgm:pt>
    <dgm:pt modelId="{7948326C-2052-4414-9CE1-1CFD7371D7F1}" type="pres">
      <dgm:prSet presAssocID="{D94EFEDB-BCCD-4F0B-AE63-E1A333C6FD1C}" presName="accent_1" presStyleCnt="0"/>
      <dgm:spPr/>
    </dgm:pt>
    <dgm:pt modelId="{6C2E098F-C063-47E0-B450-084905F87431}" type="pres">
      <dgm:prSet presAssocID="{D94EFEDB-BCCD-4F0B-AE63-E1A333C6FD1C}" presName="accentRepeatNode" presStyleLbl="solidFgAcc1" presStyleIdx="0" presStyleCnt="5"/>
      <dgm:spPr>
        <a:blipFill rotWithShape="0">
          <a:blip xmlns:r="http://schemas.openxmlformats.org/officeDocument/2006/relationships" r:embed="rId1"/>
          <a:stretch>
            <a:fillRect/>
          </a:stretch>
        </a:blipFill>
      </dgm:spPr>
    </dgm:pt>
    <dgm:pt modelId="{31E110AE-80F7-4B31-8D78-72D132247E00}" type="pres">
      <dgm:prSet presAssocID="{512A23BA-A99B-4B41-A694-3D87A2ED1D8C}" presName="text_2" presStyleLbl="node1" presStyleIdx="1" presStyleCnt="5">
        <dgm:presLayoutVars>
          <dgm:bulletEnabled val="1"/>
        </dgm:presLayoutVars>
      </dgm:prSet>
      <dgm:spPr/>
      <dgm:t>
        <a:bodyPr/>
        <a:lstStyle/>
        <a:p>
          <a:endParaRPr lang="en-US"/>
        </a:p>
      </dgm:t>
    </dgm:pt>
    <dgm:pt modelId="{5228FD6A-C27E-49C4-8AAF-49EFE0AE4290}" type="pres">
      <dgm:prSet presAssocID="{512A23BA-A99B-4B41-A694-3D87A2ED1D8C}" presName="accent_2" presStyleCnt="0"/>
      <dgm:spPr/>
    </dgm:pt>
    <dgm:pt modelId="{0A2DE080-5BD6-400C-B52F-F85133C20BBF}" type="pres">
      <dgm:prSet presAssocID="{512A23BA-A99B-4B41-A694-3D87A2ED1D8C}" presName="accentRepeatNode" presStyleLbl="solidFgAcc1" presStyleIdx="1" presStyleCnt="5"/>
      <dgm:spPr>
        <a:blipFill rotWithShape="0">
          <a:blip xmlns:r="http://schemas.openxmlformats.org/officeDocument/2006/relationships" r:embed="rId2"/>
          <a:stretch>
            <a:fillRect/>
          </a:stretch>
        </a:blipFill>
      </dgm:spPr>
    </dgm:pt>
    <dgm:pt modelId="{558F1DE4-71E4-4F1C-81BD-6B8456FBCC18}" type="pres">
      <dgm:prSet presAssocID="{45FCF34A-AF9F-44FD-AAB8-AC1F504DE390}" presName="text_3" presStyleLbl="node1" presStyleIdx="2" presStyleCnt="5">
        <dgm:presLayoutVars>
          <dgm:bulletEnabled val="1"/>
        </dgm:presLayoutVars>
      </dgm:prSet>
      <dgm:spPr/>
      <dgm:t>
        <a:bodyPr/>
        <a:lstStyle/>
        <a:p>
          <a:endParaRPr lang="en-US"/>
        </a:p>
      </dgm:t>
    </dgm:pt>
    <dgm:pt modelId="{090239D7-311E-412D-907F-6374A8DDE40E}" type="pres">
      <dgm:prSet presAssocID="{45FCF34A-AF9F-44FD-AAB8-AC1F504DE390}" presName="accent_3" presStyleCnt="0"/>
      <dgm:spPr/>
    </dgm:pt>
    <dgm:pt modelId="{D32EF226-3B08-4975-AD6D-64921B159342}" type="pres">
      <dgm:prSet presAssocID="{45FCF34A-AF9F-44FD-AAB8-AC1F504DE390}" presName="accentRepeatNode" presStyleLbl="solidFgAcc1" presStyleIdx="2" presStyleCnt="5"/>
      <dgm:spPr>
        <a:blipFill rotWithShape="0">
          <a:blip xmlns:r="http://schemas.openxmlformats.org/officeDocument/2006/relationships" r:embed="rId3"/>
          <a:stretch>
            <a:fillRect/>
          </a:stretch>
        </a:blipFill>
      </dgm:spPr>
    </dgm:pt>
    <dgm:pt modelId="{C5F66642-CBF0-4AD8-924D-419EC41EDC34}" type="pres">
      <dgm:prSet presAssocID="{3B52E80E-B871-43B8-ADC4-5FDE54A1E2EF}" presName="text_4" presStyleLbl="node1" presStyleIdx="3" presStyleCnt="5">
        <dgm:presLayoutVars>
          <dgm:bulletEnabled val="1"/>
        </dgm:presLayoutVars>
      </dgm:prSet>
      <dgm:spPr/>
      <dgm:t>
        <a:bodyPr/>
        <a:lstStyle/>
        <a:p>
          <a:endParaRPr lang="en-US"/>
        </a:p>
      </dgm:t>
    </dgm:pt>
    <dgm:pt modelId="{EB918D88-D20B-4480-8865-1D35F3731025}" type="pres">
      <dgm:prSet presAssocID="{3B52E80E-B871-43B8-ADC4-5FDE54A1E2EF}" presName="accent_4" presStyleCnt="0"/>
      <dgm:spPr/>
    </dgm:pt>
    <dgm:pt modelId="{3EEA956D-B515-4AB9-BE80-A0A33D84979E}" type="pres">
      <dgm:prSet presAssocID="{3B52E80E-B871-43B8-ADC4-5FDE54A1E2EF}" presName="accentRepeatNode" presStyleLbl="solidFgAcc1" presStyleIdx="3" presStyleCnt="5"/>
      <dgm:spPr>
        <a:blipFill rotWithShape="0">
          <a:blip xmlns:r="http://schemas.openxmlformats.org/officeDocument/2006/relationships" r:embed="rId4"/>
          <a:stretch>
            <a:fillRect/>
          </a:stretch>
        </a:blipFill>
      </dgm:spPr>
    </dgm:pt>
    <dgm:pt modelId="{56307493-E13E-4AD1-88F1-A830E375CA0D}" type="pres">
      <dgm:prSet presAssocID="{88C983A7-BE7D-4867-A2F7-6CA6EDEF77B0}" presName="text_5" presStyleLbl="node1" presStyleIdx="4" presStyleCnt="5">
        <dgm:presLayoutVars>
          <dgm:bulletEnabled val="1"/>
        </dgm:presLayoutVars>
      </dgm:prSet>
      <dgm:spPr/>
      <dgm:t>
        <a:bodyPr/>
        <a:lstStyle/>
        <a:p>
          <a:endParaRPr lang="en-US"/>
        </a:p>
      </dgm:t>
    </dgm:pt>
    <dgm:pt modelId="{FE3D73AC-42F8-4DF4-A3DC-54092A8BB3CB}" type="pres">
      <dgm:prSet presAssocID="{88C983A7-BE7D-4867-A2F7-6CA6EDEF77B0}" presName="accent_5" presStyleCnt="0"/>
      <dgm:spPr/>
    </dgm:pt>
    <dgm:pt modelId="{7FA8FBE3-8DD4-4A87-8DAB-4120E65BCB10}" type="pres">
      <dgm:prSet presAssocID="{88C983A7-BE7D-4867-A2F7-6CA6EDEF77B0}" presName="accentRepeatNode" presStyleLbl="solidFgAcc1" presStyleIdx="4" presStyleCnt="5"/>
      <dgm:spPr>
        <a:blipFill rotWithShape="0">
          <a:blip xmlns:r="http://schemas.openxmlformats.org/officeDocument/2006/relationships" r:embed="rId5"/>
          <a:stretch>
            <a:fillRect/>
          </a:stretch>
        </a:blipFill>
      </dgm:spPr>
    </dgm:pt>
  </dgm:ptLst>
  <dgm:cxnLst>
    <dgm:cxn modelId="{8FCC6141-F732-4AA2-8065-9284E1948BDA}" type="presOf" srcId="{3B52E80E-B871-43B8-ADC4-5FDE54A1E2EF}" destId="{C5F66642-CBF0-4AD8-924D-419EC41EDC34}" srcOrd="0" destOrd="0" presId="urn:microsoft.com/office/officeart/2008/layout/VerticalCurvedList"/>
    <dgm:cxn modelId="{7F4DF6DF-557F-43CE-969B-D4BBB2DE74E8}" srcId="{102B4C70-0260-457A-B08C-00F9FF4EBEE2}" destId="{88C983A7-BE7D-4867-A2F7-6CA6EDEF77B0}" srcOrd="4" destOrd="0" parTransId="{CFD7288D-CF57-4876-9C01-E7E835318FD2}" sibTransId="{7446B651-F284-4477-97A4-8FA6ACFF3785}"/>
    <dgm:cxn modelId="{17FFD4A0-BC2F-4C83-8B6F-E4DEE0A65071}" srcId="{102B4C70-0260-457A-B08C-00F9FF4EBEE2}" destId="{45FCF34A-AF9F-44FD-AAB8-AC1F504DE390}" srcOrd="2" destOrd="0" parTransId="{A4BECDAF-64A2-4639-9B71-7F7D522A1F0F}" sibTransId="{B868AA75-E113-4E85-A58A-9A31B872A78B}"/>
    <dgm:cxn modelId="{0338FE29-8DCE-49DE-81D2-2D236F601323}" type="presOf" srcId="{D02EB20E-4754-4E3D-8940-24C803F560DB}" destId="{59596CFF-4BBE-407E-BA89-83446B92A044}" srcOrd="0" destOrd="0" presId="urn:microsoft.com/office/officeart/2008/layout/VerticalCurvedList"/>
    <dgm:cxn modelId="{B1730844-4182-4A68-BAC6-BAE6AEC2EDF1}" type="presOf" srcId="{45FCF34A-AF9F-44FD-AAB8-AC1F504DE390}" destId="{558F1DE4-71E4-4F1C-81BD-6B8456FBCC18}" srcOrd="0" destOrd="0" presId="urn:microsoft.com/office/officeart/2008/layout/VerticalCurvedList"/>
    <dgm:cxn modelId="{ABF4A0B3-D730-43E1-8D58-D48FCC0BD156}" srcId="{102B4C70-0260-457A-B08C-00F9FF4EBEE2}" destId="{D94EFEDB-BCCD-4F0B-AE63-E1A333C6FD1C}" srcOrd="0" destOrd="0" parTransId="{621AF957-CB07-41E6-B383-4FA521B77AD3}" sibTransId="{D02EB20E-4754-4E3D-8940-24C803F560DB}"/>
    <dgm:cxn modelId="{8A799A61-FAF3-4FE6-A1B7-0993F930CEEE}" type="presOf" srcId="{512A23BA-A99B-4B41-A694-3D87A2ED1D8C}" destId="{31E110AE-80F7-4B31-8D78-72D132247E00}" srcOrd="0" destOrd="0" presId="urn:microsoft.com/office/officeart/2008/layout/VerticalCurvedList"/>
    <dgm:cxn modelId="{E979E904-396C-4A7C-9D12-D307CFE24CE6}" type="presOf" srcId="{D94EFEDB-BCCD-4F0B-AE63-E1A333C6FD1C}" destId="{8886AE63-BA90-480E-8BE4-76AEB415A44C}" srcOrd="0" destOrd="0" presId="urn:microsoft.com/office/officeart/2008/layout/VerticalCurvedList"/>
    <dgm:cxn modelId="{1AC6CCB6-B891-42DE-B21B-2BB39DA2DCBE}" type="presOf" srcId="{102B4C70-0260-457A-B08C-00F9FF4EBEE2}" destId="{6375732C-74BE-4145-95BB-D280C2A9D78A}" srcOrd="0" destOrd="0" presId="urn:microsoft.com/office/officeart/2008/layout/VerticalCurvedList"/>
    <dgm:cxn modelId="{6FD510F4-E4AD-4361-8595-7FA92B6A9D08}" type="presOf" srcId="{88C983A7-BE7D-4867-A2F7-6CA6EDEF77B0}" destId="{56307493-E13E-4AD1-88F1-A830E375CA0D}" srcOrd="0" destOrd="0" presId="urn:microsoft.com/office/officeart/2008/layout/VerticalCurvedList"/>
    <dgm:cxn modelId="{22ED5FB1-D73E-44E5-B996-63D42E01FC07}" srcId="{102B4C70-0260-457A-B08C-00F9FF4EBEE2}" destId="{512A23BA-A99B-4B41-A694-3D87A2ED1D8C}" srcOrd="1" destOrd="0" parTransId="{5D55B36C-2BF3-409C-9C65-222D0B76885F}" sibTransId="{FF727629-9188-4AC1-A42A-BE00657B43AA}"/>
    <dgm:cxn modelId="{A7053482-323B-4F03-A791-80C697AB8C6C}" srcId="{102B4C70-0260-457A-B08C-00F9FF4EBEE2}" destId="{3B52E80E-B871-43B8-ADC4-5FDE54A1E2EF}" srcOrd="3" destOrd="0" parTransId="{B918595B-A0FE-4C09-9EA1-28A5D6B7867A}" sibTransId="{9D720DAD-6A05-4F5F-AE44-54FD8E15C55C}"/>
    <dgm:cxn modelId="{72386905-26F2-4A00-BFB0-A44C9E7EF486}" type="presParOf" srcId="{6375732C-74BE-4145-95BB-D280C2A9D78A}" destId="{E080B21E-6BA0-4B02-86C8-ADE547705B0A}" srcOrd="0" destOrd="0" presId="urn:microsoft.com/office/officeart/2008/layout/VerticalCurvedList"/>
    <dgm:cxn modelId="{8D670BA5-C458-4486-B4EA-49CBC5049FEC}" type="presParOf" srcId="{E080B21E-6BA0-4B02-86C8-ADE547705B0A}" destId="{A2B75085-04A0-4E60-A5EF-76BA53207A12}" srcOrd="0" destOrd="0" presId="urn:microsoft.com/office/officeart/2008/layout/VerticalCurvedList"/>
    <dgm:cxn modelId="{A74D7ED1-7A67-4E4B-9E77-D38C140175A1}" type="presParOf" srcId="{A2B75085-04A0-4E60-A5EF-76BA53207A12}" destId="{7E1ADEC7-FEF2-421E-AD11-5907CE20594F}" srcOrd="0" destOrd="0" presId="urn:microsoft.com/office/officeart/2008/layout/VerticalCurvedList"/>
    <dgm:cxn modelId="{660A9981-9170-4ACE-B51A-980C7E200503}" type="presParOf" srcId="{A2B75085-04A0-4E60-A5EF-76BA53207A12}" destId="{59596CFF-4BBE-407E-BA89-83446B92A044}" srcOrd="1" destOrd="0" presId="urn:microsoft.com/office/officeart/2008/layout/VerticalCurvedList"/>
    <dgm:cxn modelId="{38A6E0CF-CE88-4787-B5E4-80AC46440850}" type="presParOf" srcId="{A2B75085-04A0-4E60-A5EF-76BA53207A12}" destId="{17996509-8B0B-45C7-9FBF-4D98E5BDD2F6}" srcOrd="2" destOrd="0" presId="urn:microsoft.com/office/officeart/2008/layout/VerticalCurvedList"/>
    <dgm:cxn modelId="{63B80232-B392-455A-9589-E4DA84D2C41D}" type="presParOf" srcId="{A2B75085-04A0-4E60-A5EF-76BA53207A12}" destId="{8E9B8779-9E8A-4DDB-AA46-8F38822BF416}" srcOrd="3" destOrd="0" presId="urn:microsoft.com/office/officeart/2008/layout/VerticalCurvedList"/>
    <dgm:cxn modelId="{CB956A2B-6082-45C8-879D-871DE11286E1}" type="presParOf" srcId="{E080B21E-6BA0-4B02-86C8-ADE547705B0A}" destId="{8886AE63-BA90-480E-8BE4-76AEB415A44C}" srcOrd="1" destOrd="0" presId="urn:microsoft.com/office/officeart/2008/layout/VerticalCurvedList"/>
    <dgm:cxn modelId="{1071C278-C523-4050-A7EA-A451A9D1982B}" type="presParOf" srcId="{E080B21E-6BA0-4B02-86C8-ADE547705B0A}" destId="{7948326C-2052-4414-9CE1-1CFD7371D7F1}" srcOrd="2" destOrd="0" presId="urn:microsoft.com/office/officeart/2008/layout/VerticalCurvedList"/>
    <dgm:cxn modelId="{AE550E28-9C62-4D9F-8517-214B32891938}" type="presParOf" srcId="{7948326C-2052-4414-9CE1-1CFD7371D7F1}" destId="{6C2E098F-C063-47E0-B450-084905F87431}" srcOrd="0" destOrd="0" presId="urn:microsoft.com/office/officeart/2008/layout/VerticalCurvedList"/>
    <dgm:cxn modelId="{89743C4D-D3F7-4DD2-962A-AE5DCC7663B8}" type="presParOf" srcId="{E080B21E-6BA0-4B02-86C8-ADE547705B0A}" destId="{31E110AE-80F7-4B31-8D78-72D132247E00}" srcOrd="3" destOrd="0" presId="urn:microsoft.com/office/officeart/2008/layout/VerticalCurvedList"/>
    <dgm:cxn modelId="{71FCAF99-5859-4438-B6C1-3E93A870D0C2}" type="presParOf" srcId="{E080B21E-6BA0-4B02-86C8-ADE547705B0A}" destId="{5228FD6A-C27E-49C4-8AAF-49EFE0AE4290}" srcOrd="4" destOrd="0" presId="urn:microsoft.com/office/officeart/2008/layout/VerticalCurvedList"/>
    <dgm:cxn modelId="{9AC370F7-E1BC-4FE8-8197-39F93821CF54}" type="presParOf" srcId="{5228FD6A-C27E-49C4-8AAF-49EFE0AE4290}" destId="{0A2DE080-5BD6-400C-B52F-F85133C20BBF}" srcOrd="0" destOrd="0" presId="urn:microsoft.com/office/officeart/2008/layout/VerticalCurvedList"/>
    <dgm:cxn modelId="{26789E0D-52AD-4FC5-8D2F-7FDE28273738}" type="presParOf" srcId="{E080B21E-6BA0-4B02-86C8-ADE547705B0A}" destId="{558F1DE4-71E4-4F1C-81BD-6B8456FBCC18}" srcOrd="5" destOrd="0" presId="urn:microsoft.com/office/officeart/2008/layout/VerticalCurvedList"/>
    <dgm:cxn modelId="{C3F8D9D4-1DD5-401F-A9E7-AA1D8D0E847C}" type="presParOf" srcId="{E080B21E-6BA0-4B02-86C8-ADE547705B0A}" destId="{090239D7-311E-412D-907F-6374A8DDE40E}" srcOrd="6" destOrd="0" presId="urn:microsoft.com/office/officeart/2008/layout/VerticalCurvedList"/>
    <dgm:cxn modelId="{0CABA039-4875-48C9-8419-B057F8BF8F95}" type="presParOf" srcId="{090239D7-311E-412D-907F-6374A8DDE40E}" destId="{D32EF226-3B08-4975-AD6D-64921B159342}" srcOrd="0" destOrd="0" presId="urn:microsoft.com/office/officeart/2008/layout/VerticalCurvedList"/>
    <dgm:cxn modelId="{100263B9-4636-4CEA-9035-31CEE4F6CD0B}" type="presParOf" srcId="{E080B21E-6BA0-4B02-86C8-ADE547705B0A}" destId="{C5F66642-CBF0-4AD8-924D-419EC41EDC34}" srcOrd="7" destOrd="0" presId="urn:microsoft.com/office/officeart/2008/layout/VerticalCurvedList"/>
    <dgm:cxn modelId="{B1B028E4-54DA-4985-B9D2-B60B49E55A78}" type="presParOf" srcId="{E080B21E-6BA0-4B02-86C8-ADE547705B0A}" destId="{EB918D88-D20B-4480-8865-1D35F3731025}" srcOrd="8" destOrd="0" presId="urn:microsoft.com/office/officeart/2008/layout/VerticalCurvedList"/>
    <dgm:cxn modelId="{3F46925A-F89D-4158-8587-4433CD2D50D4}" type="presParOf" srcId="{EB918D88-D20B-4480-8865-1D35F3731025}" destId="{3EEA956D-B515-4AB9-BE80-A0A33D84979E}" srcOrd="0" destOrd="0" presId="urn:microsoft.com/office/officeart/2008/layout/VerticalCurvedList"/>
    <dgm:cxn modelId="{90766D33-E508-4F00-BC4A-97E4A50B99C8}" type="presParOf" srcId="{E080B21E-6BA0-4B02-86C8-ADE547705B0A}" destId="{56307493-E13E-4AD1-88F1-A830E375CA0D}" srcOrd="9" destOrd="0" presId="urn:microsoft.com/office/officeart/2008/layout/VerticalCurvedList"/>
    <dgm:cxn modelId="{9AF2E02D-ACBA-494B-93E7-DE3E3D1E8067}" type="presParOf" srcId="{E080B21E-6BA0-4B02-86C8-ADE547705B0A}" destId="{FE3D73AC-42F8-4DF4-A3DC-54092A8BB3CB}" srcOrd="10" destOrd="0" presId="urn:microsoft.com/office/officeart/2008/layout/VerticalCurvedList"/>
    <dgm:cxn modelId="{BD22B6AC-CAA1-4DB7-B66D-F0220E646F52}" type="presParOf" srcId="{FE3D73AC-42F8-4DF4-A3DC-54092A8BB3CB}" destId="{7FA8FBE3-8DD4-4A87-8DAB-4120E65BCB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96CFF-4BBE-407E-BA89-83446B92A044}">
      <dsp:nvSpPr>
        <dsp:cNvPr id="0" name=""/>
        <dsp:cNvSpPr/>
      </dsp:nvSpPr>
      <dsp:spPr>
        <a:xfrm>
          <a:off x="-6092328" y="-932142"/>
          <a:ext cx="7252323" cy="7252323"/>
        </a:xfrm>
        <a:prstGeom prst="blockArc">
          <a:avLst>
            <a:gd name="adj1" fmla="val 18900000"/>
            <a:gd name="adj2" fmla="val 2700000"/>
            <a:gd name="adj3" fmla="val 29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86AE63-BA90-480E-8BE4-76AEB415A44C}">
      <dsp:nvSpPr>
        <dsp:cNvPr id="0" name=""/>
        <dsp:cNvSpPr/>
      </dsp:nvSpPr>
      <dsp:spPr>
        <a:xfrm>
          <a:off x="506887" y="336644"/>
          <a:ext cx="6850549" cy="6737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765" tIns="91440" rIns="91440" bIns="91440" numCol="1" spcCol="1270" anchor="ctr" anchorCtr="0">
          <a:noAutofit/>
        </a:bodyPr>
        <a:lstStyle/>
        <a:p>
          <a:pPr lvl="0" algn="ctr" defTabSz="1600200">
            <a:lnSpc>
              <a:spcPct val="90000"/>
            </a:lnSpc>
            <a:spcBef>
              <a:spcPct val="0"/>
            </a:spcBef>
            <a:spcAft>
              <a:spcPct val="35000"/>
            </a:spcAft>
          </a:pPr>
          <a:r>
            <a:rPr lang="en-US" sz="3600" b="1" kern="1200" spc="-5" err="1" smtClean="0">
              <a:solidFill>
                <a:prstClr val="black"/>
              </a:solidFill>
              <a:latin typeface="Arial" panose="020B0604020202020204" pitchFamily="34" charset="0"/>
              <a:cs typeface="Arial" panose="020B0604020202020204" pitchFamily="34" charset="0"/>
            </a:rPr>
            <a:t>Khái</a:t>
          </a:r>
          <a:r>
            <a:rPr lang="en-US" sz="3600" b="1" kern="1200" spc="-5" smtClean="0">
              <a:solidFill>
                <a:prstClr val="black"/>
              </a:solidFill>
              <a:latin typeface="Arial" panose="020B0604020202020204" pitchFamily="34" charset="0"/>
              <a:cs typeface="Arial" panose="020B0604020202020204" pitchFamily="34" charset="0"/>
            </a:rPr>
            <a:t> </a:t>
          </a:r>
          <a:r>
            <a:rPr lang="en-US" sz="3600" b="1" kern="1200" spc="-5" err="1" smtClean="0">
              <a:solidFill>
                <a:prstClr val="black"/>
              </a:solidFill>
              <a:latin typeface="Arial" panose="020B0604020202020204" pitchFamily="34" charset="0"/>
              <a:cs typeface="Arial" panose="020B0604020202020204" pitchFamily="34" charset="0"/>
            </a:rPr>
            <a:t>niệm</a:t>
          </a:r>
          <a:endParaRPr lang="en-US" sz="3600" kern="1200">
            <a:latin typeface="Arial" panose="020B0604020202020204" pitchFamily="34" charset="0"/>
            <a:cs typeface="Arial" panose="020B0604020202020204" pitchFamily="34" charset="0"/>
          </a:endParaRPr>
        </a:p>
      </dsp:txBody>
      <dsp:txXfrm>
        <a:off x="506887" y="336644"/>
        <a:ext cx="6850549" cy="673720"/>
      </dsp:txXfrm>
    </dsp:sp>
    <dsp:sp modelId="{6C2E098F-C063-47E0-B450-084905F87431}">
      <dsp:nvSpPr>
        <dsp:cNvPr id="0" name=""/>
        <dsp:cNvSpPr/>
      </dsp:nvSpPr>
      <dsp:spPr>
        <a:xfrm>
          <a:off x="85812" y="252429"/>
          <a:ext cx="842150" cy="842150"/>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E110AE-80F7-4B31-8D78-72D132247E00}">
      <dsp:nvSpPr>
        <dsp:cNvPr id="0" name=""/>
        <dsp:cNvSpPr/>
      </dsp:nvSpPr>
      <dsp:spPr>
        <a:xfrm>
          <a:off x="989655" y="1346901"/>
          <a:ext cx="6367781" cy="6737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765" tIns="91440" rIns="91440" bIns="91440" numCol="1" spcCol="1270" anchor="ctr" anchorCtr="0">
          <a:noAutofit/>
        </a:bodyPr>
        <a:lstStyle/>
        <a:p>
          <a:pPr lvl="0" algn="ctr" defTabSz="1600200">
            <a:lnSpc>
              <a:spcPct val="90000"/>
            </a:lnSpc>
            <a:spcBef>
              <a:spcPct val="0"/>
            </a:spcBef>
            <a:spcAft>
              <a:spcPct val="35000"/>
            </a:spcAft>
          </a:pPr>
          <a:r>
            <a:rPr lang="en-US" sz="3600" b="1" kern="1200" smtClean="0">
              <a:solidFill>
                <a:schemeClr val="tx1"/>
              </a:solidFill>
              <a:latin typeface="Arial" panose="020B0604020202020204" pitchFamily="34" charset="0"/>
              <a:cs typeface="Arial" panose="020B0604020202020204" pitchFamily="34" charset="0"/>
            </a:rPr>
            <a:t>Cơ chế bệnh sinh</a:t>
          </a:r>
          <a:endParaRPr lang="en-US" sz="3600" b="1" kern="1200">
            <a:solidFill>
              <a:schemeClr val="tx1"/>
            </a:solidFill>
            <a:latin typeface="Arial" panose="020B0604020202020204" pitchFamily="34" charset="0"/>
            <a:cs typeface="Arial" panose="020B0604020202020204" pitchFamily="34" charset="0"/>
          </a:endParaRPr>
        </a:p>
      </dsp:txBody>
      <dsp:txXfrm>
        <a:off x="989655" y="1346901"/>
        <a:ext cx="6367781" cy="673720"/>
      </dsp:txXfrm>
    </dsp:sp>
    <dsp:sp modelId="{0A2DE080-5BD6-400C-B52F-F85133C20BBF}">
      <dsp:nvSpPr>
        <dsp:cNvPr id="0" name=""/>
        <dsp:cNvSpPr/>
      </dsp:nvSpPr>
      <dsp:spPr>
        <a:xfrm>
          <a:off x="568580" y="1262686"/>
          <a:ext cx="842150" cy="842150"/>
        </a:xfrm>
        <a:prstGeom prst="ellipse">
          <a:avLst/>
        </a:prstGeom>
        <a:blipFill rotWithShape="0">
          <a:blip xmlns:r="http://schemas.openxmlformats.org/officeDocument/2006/relationships" r:embed="rId2"/>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8F1DE4-71E4-4F1C-81BD-6B8456FBCC18}">
      <dsp:nvSpPr>
        <dsp:cNvPr id="0" name=""/>
        <dsp:cNvSpPr/>
      </dsp:nvSpPr>
      <dsp:spPr>
        <a:xfrm>
          <a:off x="1137826" y="2357158"/>
          <a:ext cx="6219610" cy="6737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765" tIns="91440" rIns="91440" bIns="91440" numCol="1" spcCol="1270" anchor="ctr" anchorCtr="0">
          <a:noAutofit/>
        </a:bodyPr>
        <a:lstStyle/>
        <a:p>
          <a:pPr lvl="0" algn="ctr" defTabSz="1600200">
            <a:lnSpc>
              <a:spcPct val="90000"/>
            </a:lnSpc>
            <a:spcBef>
              <a:spcPct val="0"/>
            </a:spcBef>
            <a:spcAft>
              <a:spcPct val="35000"/>
            </a:spcAft>
          </a:pPr>
          <a:r>
            <a:rPr lang="en-US" sz="3600" b="1" kern="1200" spc="-5" smtClean="0">
              <a:solidFill>
                <a:prstClr val="black"/>
              </a:solidFill>
              <a:latin typeface="Arial" panose="020B0604020202020204" pitchFamily="34" charset="0"/>
              <a:cs typeface="Arial" panose="020B0604020202020204" pitchFamily="34" charset="0"/>
            </a:rPr>
            <a:t>Chẩn đoán</a:t>
          </a:r>
          <a:endParaRPr lang="en-US" sz="3600" kern="1200">
            <a:latin typeface="Arial" panose="020B0604020202020204" pitchFamily="34" charset="0"/>
            <a:cs typeface="Arial" panose="020B0604020202020204" pitchFamily="34" charset="0"/>
          </a:endParaRPr>
        </a:p>
      </dsp:txBody>
      <dsp:txXfrm>
        <a:off x="1137826" y="2357158"/>
        <a:ext cx="6219610" cy="673720"/>
      </dsp:txXfrm>
    </dsp:sp>
    <dsp:sp modelId="{D32EF226-3B08-4975-AD6D-64921B159342}">
      <dsp:nvSpPr>
        <dsp:cNvPr id="0" name=""/>
        <dsp:cNvSpPr/>
      </dsp:nvSpPr>
      <dsp:spPr>
        <a:xfrm>
          <a:off x="716751" y="2272943"/>
          <a:ext cx="842150" cy="842150"/>
        </a:xfrm>
        <a:prstGeom prst="ellipse">
          <a:avLst/>
        </a:prstGeom>
        <a:blipFill rotWithShape="0">
          <a:blip xmlns:r="http://schemas.openxmlformats.org/officeDocument/2006/relationships" r:embed="rId3"/>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F66642-CBF0-4AD8-924D-419EC41EDC34}">
      <dsp:nvSpPr>
        <dsp:cNvPr id="0" name=""/>
        <dsp:cNvSpPr/>
      </dsp:nvSpPr>
      <dsp:spPr>
        <a:xfrm>
          <a:off x="989655" y="3367415"/>
          <a:ext cx="6367781" cy="6737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765" tIns="91440" rIns="91440" bIns="91440" numCol="1" spcCol="1270" anchor="ctr" anchorCtr="0">
          <a:noAutofit/>
        </a:bodyPr>
        <a:lstStyle/>
        <a:p>
          <a:pPr lvl="0" algn="ctr" defTabSz="1600200">
            <a:lnSpc>
              <a:spcPct val="90000"/>
            </a:lnSpc>
            <a:spcBef>
              <a:spcPct val="0"/>
            </a:spcBef>
            <a:spcAft>
              <a:spcPct val="35000"/>
            </a:spcAft>
          </a:pPr>
          <a:r>
            <a:rPr lang="en-US" sz="3600" b="1" kern="1200" smtClean="0">
              <a:solidFill>
                <a:schemeClr val="tx1"/>
              </a:solidFill>
              <a:latin typeface="Arial" panose="020B0604020202020204" pitchFamily="34" charset="0"/>
              <a:cs typeface="Arial" panose="020B0604020202020204" pitchFamily="34" charset="0"/>
            </a:rPr>
            <a:t>Điều trị</a:t>
          </a:r>
          <a:endParaRPr lang="en-US" sz="3600" b="1" kern="1200">
            <a:solidFill>
              <a:schemeClr val="tx1"/>
            </a:solidFill>
            <a:latin typeface="Arial" panose="020B0604020202020204" pitchFamily="34" charset="0"/>
            <a:cs typeface="Arial" panose="020B0604020202020204" pitchFamily="34" charset="0"/>
          </a:endParaRPr>
        </a:p>
      </dsp:txBody>
      <dsp:txXfrm>
        <a:off x="989655" y="3367415"/>
        <a:ext cx="6367781" cy="673720"/>
      </dsp:txXfrm>
    </dsp:sp>
    <dsp:sp modelId="{3EEA956D-B515-4AB9-BE80-A0A33D84979E}">
      <dsp:nvSpPr>
        <dsp:cNvPr id="0" name=""/>
        <dsp:cNvSpPr/>
      </dsp:nvSpPr>
      <dsp:spPr>
        <a:xfrm>
          <a:off x="568580" y="3283200"/>
          <a:ext cx="842150" cy="842150"/>
        </a:xfrm>
        <a:prstGeom prst="ellipse">
          <a:avLst/>
        </a:prstGeom>
        <a:blipFill rotWithShape="0">
          <a:blip xmlns:r="http://schemas.openxmlformats.org/officeDocument/2006/relationships" r:embed="rId4"/>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07493-E13E-4AD1-88F1-A830E375CA0D}">
      <dsp:nvSpPr>
        <dsp:cNvPr id="0" name=""/>
        <dsp:cNvSpPr/>
      </dsp:nvSpPr>
      <dsp:spPr>
        <a:xfrm>
          <a:off x="506887" y="4377673"/>
          <a:ext cx="6850549" cy="6737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765" tIns="91440" rIns="91440" bIns="91440" numCol="1" spcCol="1270" anchor="ctr" anchorCtr="0">
          <a:noAutofit/>
        </a:bodyPr>
        <a:lstStyle/>
        <a:p>
          <a:pPr lvl="0" algn="ctr" defTabSz="1600200">
            <a:lnSpc>
              <a:spcPct val="90000"/>
            </a:lnSpc>
            <a:spcBef>
              <a:spcPct val="0"/>
            </a:spcBef>
            <a:spcAft>
              <a:spcPct val="35000"/>
            </a:spcAft>
          </a:pPr>
          <a:r>
            <a:rPr lang="en-US" sz="3600" b="1" kern="1200" err="1" smtClean="0">
              <a:solidFill>
                <a:prstClr val="black"/>
              </a:solidFill>
              <a:latin typeface="Arial" panose="020B0604020202020204" pitchFamily="34" charset="0"/>
              <a:cs typeface="Arial" panose="020B0604020202020204" pitchFamily="34" charset="0"/>
            </a:rPr>
            <a:t>Dự</a:t>
          </a:r>
          <a:r>
            <a:rPr lang="en-US" sz="3600" b="1" kern="1200" smtClean="0">
              <a:solidFill>
                <a:prstClr val="black"/>
              </a:solidFill>
              <a:latin typeface="Arial" panose="020B0604020202020204" pitchFamily="34" charset="0"/>
              <a:cs typeface="Arial" panose="020B0604020202020204" pitchFamily="34" charset="0"/>
            </a:rPr>
            <a:t> </a:t>
          </a:r>
          <a:r>
            <a:rPr lang="en-US" sz="3600" b="1" kern="1200" err="1" smtClean="0">
              <a:solidFill>
                <a:prstClr val="black"/>
              </a:solidFill>
              <a:latin typeface="Arial" panose="020B0604020202020204" pitchFamily="34" charset="0"/>
              <a:cs typeface="Arial" panose="020B0604020202020204" pitchFamily="34" charset="0"/>
            </a:rPr>
            <a:t>phòng</a:t>
          </a:r>
          <a:endParaRPr lang="en-US" sz="3600" kern="1200">
            <a:latin typeface="Arial" panose="020B0604020202020204" pitchFamily="34" charset="0"/>
            <a:cs typeface="Arial" panose="020B0604020202020204" pitchFamily="34" charset="0"/>
          </a:endParaRPr>
        </a:p>
      </dsp:txBody>
      <dsp:txXfrm>
        <a:off x="506887" y="4377673"/>
        <a:ext cx="6850549" cy="673720"/>
      </dsp:txXfrm>
    </dsp:sp>
    <dsp:sp modelId="{7FA8FBE3-8DD4-4A87-8DAB-4120E65BCB10}">
      <dsp:nvSpPr>
        <dsp:cNvPr id="0" name=""/>
        <dsp:cNvSpPr/>
      </dsp:nvSpPr>
      <dsp:spPr>
        <a:xfrm>
          <a:off x="85812" y="4293458"/>
          <a:ext cx="842150" cy="842150"/>
        </a:xfrm>
        <a:prstGeom prst="ellipse">
          <a:avLst/>
        </a:prstGeom>
        <a:blipFill rotWithShape="0">
          <a:blip xmlns:r="http://schemas.openxmlformats.org/officeDocument/2006/relationships" r:embed="rId5"/>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59-F5F3-42A3-9538-50F1A3146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ABF4C7-58A0-41E9-8958-A33D8A6FC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D2C62-67BD-45CE-A4F1-B123476AD0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BC278ED-C6CE-41DD-9A9A-182392761C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0EE2639-BF4C-49FC-B591-7891C0279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895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8687-2ECD-48E5-9897-3BA46F693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7D6-1E8B-4DA7-9B4C-CE005BEBD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B16F1-6C13-4C80-83C2-BB1E326B40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069A20D-F4C8-48D3-B991-C9BB816FB5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731E7CA-EF26-43E6-8650-B481C715EC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387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B06DD-F0AE-4016-8AB6-81C13260A3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F71FB-7107-49D3-A81A-22E59039D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C362C-30A1-42E1-8150-5E13AA95C5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6F2EC26-D5C3-43CF-B35F-F596F76211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099A161-ACBA-42DD-ABE7-51E7C4DC19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554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8859-F5F3-42A3-9538-50F1A3146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ABF4C7-58A0-41E9-8958-A33D8A6FC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D2C62-67BD-45CE-A4F1-B123476AD0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BC278ED-C6CE-41DD-9A9A-182392761C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0EE2639-BF4C-49FC-B591-7891C0279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584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0496-CA82-479F-A821-7908AC5D2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558B1-3609-4233-A7E0-B4815A888D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CC95F-5584-42E4-817A-82508B4B4B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A615339-DE16-4E48-AA94-9771800AD7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948EB6A-58DA-4BC1-AC5A-60535C51BA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017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3280-1E00-4C96-9DE9-BEA9CD783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3EC829-136B-4EC6-AC62-84F4E9596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03631-AA70-4462-9E41-670E83C689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D3546F1-1248-43BA-B558-49F6E9B652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B0DA643-5C5F-4B5F-B37C-93A5178DD8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825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ADDC-06B6-4520-85D1-7FB8CCD12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F089A-E5E0-41C2-AF41-A4F1FBEB7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99CF1-AB72-4956-887E-55FE39F27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C19FB-1533-42EA-9966-36511DCB3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F918B4E-28F7-43EC-B0C4-E9F2F328E1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FD051382-875F-4A7C-A111-1E86A4EE7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988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D8FF-2CE7-430E-81B4-E858925B4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F4289-5F42-4874-B779-0B2994AAD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050D73-67EB-4468-81EE-11AED4537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683E17-7D66-4DAA-BDCA-14497E2F1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AB447-695E-486A-88B3-C5D1F5DB31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6B969-4987-49B3-AF4C-D91CAB96B2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A2697AC3-5F5C-4754-90B2-7BB93B101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5165085B-D618-42F2-A1CF-C93A57367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714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8B5D-3ED5-49B6-AB67-1A7909EEE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D5F77-0B2F-44A5-BB9F-82FFE1F960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16BFA65-0745-4C1C-9CC9-D224BF762F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E987C9C-9632-4EA0-9DA1-D2AB334112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66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CC097-181B-4EF9-97DB-90F3CCA63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B9151A87-7244-4A44-989E-0793E57964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3D6386B7-BC7E-415B-B548-08A458ABC4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5750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4DF9-DA67-47D2-AE7D-286A81684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9C7FE-FE2E-4DB3-993D-09910E640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781F2-BEA1-44BE-B5F2-3DAA5F4D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F4AD0-D068-4B48-BEDB-D33AAC3DF0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47827B7A-816D-453D-B1F2-969C6C3DE8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20CDF9C-72C8-406E-90CB-A04FA14212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910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0496-CA82-479F-A821-7908AC5D2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558B1-3609-4233-A7E0-B4815A888D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CC95F-5584-42E4-817A-82508B4B4B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A615339-DE16-4E48-AA94-9771800AD7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948EB6A-58DA-4BC1-AC5A-60535C51BA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054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20B2-76A6-48C7-BDF6-0F90EE9E0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C3381-FE3E-428B-8796-917F32EC4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1432C-34CC-4706-B13A-91002C713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7E6C-A4D7-4630-8608-9593DC05A6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FFBFD9E0-A45C-4324-BF44-B37974241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26ED186-E653-46F2-BC49-652B5EDC0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9550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8687-2ECD-48E5-9897-3BA46F693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7D6-1E8B-4DA7-9B4C-CE005BEBD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B16F1-6C13-4C80-83C2-BB1E326B40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069A20D-F4C8-48D3-B991-C9BB816FB5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731E7CA-EF26-43E6-8650-B481C715EC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7488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B06DD-F0AE-4016-8AB6-81C13260A3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F71FB-7107-49D3-A81A-22E59039D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C362C-30A1-42E1-8150-5E13AA95C5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6F2EC26-D5C3-43CF-B35F-F596F76211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099A161-ACBA-42DD-ABE7-51E7C4DC19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6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3280-1E00-4C96-9DE9-BEA9CD783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3EC829-136B-4EC6-AC62-84F4E9596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03631-AA70-4462-9E41-670E83C689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D3546F1-1248-43BA-B558-49F6E9B652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B0DA643-5C5F-4B5F-B37C-93A5178DD8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444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ADDC-06B6-4520-85D1-7FB8CCD12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F089A-E5E0-41C2-AF41-A4F1FBEB7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99CF1-AB72-4956-887E-55FE39F27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C19FB-1533-42EA-9966-36511DCB3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F918B4E-28F7-43EC-B0C4-E9F2F328E1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FD051382-875F-4A7C-A111-1E86A4EE7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519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D8FF-2CE7-430E-81B4-E858925B4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F4289-5F42-4874-B779-0B2994AAD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050D73-67EB-4468-81EE-11AED4537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683E17-7D66-4DAA-BDCA-14497E2F1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AB447-695E-486A-88B3-C5D1F5DB31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6B969-4987-49B3-AF4C-D91CAB96B2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A2697AC3-5F5C-4754-90B2-7BB93B101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5165085B-D618-42F2-A1CF-C93A57367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98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8B5D-3ED5-49B6-AB67-1A7909EEE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D5F77-0B2F-44A5-BB9F-82FFE1F960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16BFA65-0745-4C1C-9CC9-D224BF762F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E987C9C-9632-4EA0-9DA1-D2AB334112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917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CC097-181B-4EF9-97DB-90F3CCA63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B9151A87-7244-4A44-989E-0793E57964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3D6386B7-BC7E-415B-B548-08A458ABC4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38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4DF9-DA67-47D2-AE7D-286A81684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9C7FE-FE2E-4DB3-993D-09910E640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781F2-BEA1-44BE-B5F2-3DAA5F4D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F4AD0-D068-4B48-BEDB-D33AAC3DF0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47827B7A-816D-453D-B1F2-969C6C3DE8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20CDF9C-72C8-406E-90CB-A04FA14212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451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20B2-76A6-48C7-BDF6-0F90EE9E0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C3381-FE3E-428B-8796-917F32EC4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1432C-34CC-4706-B13A-91002C713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7E6C-A4D7-4630-8608-9593DC05A6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FFBFD9E0-A45C-4324-BF44-B37974241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26ED186-E653-46F2-BC49-652B5EDC0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56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88735-BD62-432D-B49D-07F9509A6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42017-9D93-4114-A29D-590D80E63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CE40D-BC39-4B84-9769-5302543D2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A0CC291-74D4-4FB7-8EDB-D6F380C0D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4755BBA-8852-48E8-846F-BBC6C6D8E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736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88735-BD62-432D-B49D-07F9509A6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42017-9D93-4114-A29D-590D80E63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CE40D-BC39-4B84-9769-5302543D2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EBAB62-974A-4976-A9A2-FE2C8F1F3B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A0CC291-74D4-4FB7-8EDB-D6F380C0D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4755BBA-8852-48E8-846F-BBC6C6D8E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F1694-8A49-41A3-8B16-0675D6109FC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7736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020" y="1567186"/>
            <a:ext cx="7142923" cy="988323"/>
          </a:xfrm>
        </p:spPr>
        <p:txBody>
          <a:bodyPr/>
          <a:lstStyle/>
          <a:p>
            <a:pPr algn="ctr"/>
            <a:r>
              <a:rPr lang="vi-VN" b="1" smtClean="0">
                <a:solidFill>
                  <a:srgbClr val="7030A0"/>
                </a:solidFill>
                <a:latin typeface="+mn-lt"/>
              </a:rPr>
              <a:t>SAY NÓNG – SAY NẮNG</a:t>
            </a:r>
            <a:endParaRPr lang="en-US" b="1">
              <a:solidFill>
                <a:srgbClr val="7030A0"/>
              </a:solidFill>
              <a:latin typeface="+mn-lt"/>
            </a:endParaRPr>
          </a:p>
        </p:txBody>
      </p:sp>
      <p:sp>
        <p:nvSpPr>
          <p:cNvPr id="3" name="Content Placeholder 2"/>
          <p:cNvSpPr>
            <a:spLocks noGrp="1"/>
          </p:cNvSpPr>
          <p:nvPr>
            <p:ph idx="1"/>
          </p:nvPr>
        </p:nvSpPr>
        <p:spPr>
          <a:xfrm>
            <a:off x="5853405" y="3978770"/>
            <a:ext cx="6136538" cy="1120355"/>
          </a:xfrm>
        </p:spPr>
        <p:txBody>
          <a:bodyPr/>
          <a:lstStyle/>
          <a:p>
            <a:pPr marL="0" indent="0">
              <a:buNone/>
            </a:pPr>
            <a:r>
              <a:rPr lang="vi-VN" smtClean="0">
                <a:solidFill>
                  <a:srgbClr val="00B0F0"/>
                </a:solidFill>
              </a:rPr>
              <a:t>ThS.BS Hồ Yên Ca</a:t>
            </a:r>
          </a:p>
          <a:p>
            <a:pPr marL="0" indent="0">
              <a:buNone/>
            </a:pPr>
            <a:r>
              <a:rPr lang="vi-VN" smtClean="0">
                <a:solidFill>
                  <a:srgbClr val="00B0F0"/>
                </a:solidFill>
              </a:rPr>
              <a:t>Khoa cấp cứu – BV HNĐK Nghệ An</a:t>
            </a:r>
            <a:endParaRPr lang="en-US">
              <a:solidFill>
                <a:srgbClr val="00B0F0"/>
              </a:solidFill>
            </a:endParaRPr>
          </a:p>
        </p:txBody>
      </p:sp>
    </p:spTree>
    <p:extLst>
      <p:ext uri="{BB962C8B-B14F-4D97-AF65-F5344CB8AC3E}">
        <p14:creationId xmlns:p14="http://schemas.microsoft.com/office/powerpoint/2010/main" val="60218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4488" y="240280"/>
            <a:ext cx="6637468" cy="584775"/>
          </a:xfrm>
          <a:prstGeom prst="rect">
            <a:avLst/>
          </a:prstGeom>
          <a:noFill/>
        </p:spPr>
        <p:txBody>
          <a:bodyPr wrap="square" rtlCol="0">
            <a:spAutoFit/>
          </a:bodyPr>
          <a:lstStyle/>
          <a:p>
            <a:pPr algn="ctr"/>
            <a:r>
              <a:rPr lang="vi-VN" sz="3200" b="1" smtClean="0"/>
              <a:t>CHẨN ĐOÁN</a:t>
            </a:r>
            <a:endParaRPr lang="en-US" sz="3200" b="1"/>
          </a:p>
        </p:txBody>
      </p:sp>
      <p:sp>
        <p:nvSpPr>
          <p:cNvPr id="3" name="TextBox 2"/>
          <p:cNvSpPr txBox="1"/>
          <p:nvPr/>
        </p:nvSpPr>
        <p:spPr>
          <a:xfrm>
            <a:off x="849854" y="822629"/>
            <a:ext cx="9111727" cy="430887"/>
          </a:xfrm>
          <a:prstGeom prst="rect">
            <a:avLst/>
          </a:prstGeom>
          <a:noFill/>
        </p:spPr>
        <p:txBody>
          <a:bodyPr wrap="square" rtlCol="0">
            <a:spAutoFit/>
          </a:bodyPr>
          <a:lstStyle/>
          <a:p>
            <a:r>
              <a:rPr lang="vi-VN" sz="2200" smtClean="0">
                <a:latin typeface="+mj-lt"/>
              </a:rPr>
              <a:t>Gi</a:t>
            </a:r>
            <a:r>
              <a:rPr lang="en-US" sz="2200" smtClean="0">
                <a:latin typeface="+mj-lt"/>
              </a:rPr>
              <a:t>a</a:t>
            </a:r>
            <a:r>
              <a:rPr lang="vi-VN" sz="2200" smtClean="0">
                <a:latin typeface="+mj-lt"/>
              </a:rPr>
              <a:t>i đoạn đầu – mức độ nhẹ</a:t>
            </a:r>
            <a:endParaRPr lang="en-US" sz="2200">
              <a:latin typeface="+mj-lt"/>
            </a:endParaRPr>
          </a:p>
        </p:txBody>
      </p:sp>
      <p:sp>
        <p:nvSpPr>
          <p:cNvPr id="4" name="TextBox 3"/>
          <p:cNvSpPr txBox="1"/>
          <p:nvPr/>
        </p:nvSpPr>
        <p:spPr>
          <a:xfrm>
            <a:off x="2677309" y="1857963"/>
            <a:ext cx="5142154" cy="2631490"/>
          </a:xfrm>
          <a:prstGeom prst="rect">
            <a:avLst/>
          </a:prstGeom>
          <a:noFill/>
        </p:spPr>
        <p:txBody>
          <a:bodyPr wrap="square" rtlCol="0">
            <a:spAutoFit/>
          </a:bodyPr>
          <a:lstStyle/>
          <a:p>
            <a:pPr marL="342900" marR="0" lvl="0" indent="-342900">
              <a:lnSpc>
                <a:spcPct val="150000"/>
              </a:lnSpc>
              <a:spcBef>
                <a:spcPts val="0"/>
              </a:spcBef>
              <a:spcAft>
                <a:spcPts val="0"/>
              </a:spcAft>
              <a:buFont typeface="Wingdings" panose="05000000000000000000" pitchFamily="2" charset="2"/>
              <a:buChar char="Ø"/>
              <a:tabLst>
                <a:tab pos="495300" algn="l"/>
              </a:tabLst>
            </a:pPr>
            <a:r>
              <a:rPr lang="vi-VN" sz="2200">
                <a:latin typeface="+mj-lt"/>
                <a:ea typeface="Arial" panose="020B0604020202020204" pitchFamily="34" charset="0"/>
                <a:cs typeface="Arial" panose="020B0604020202020204" pitchFamily="34" charset="0"/>
              </a:rPr>
              <a:t>Mệt mỏi, yếu cơ, suy nhược</a:t>
            </a:r>
            <a:endParaRPr lang="en-US" sz="2200" smtClean="0">
              <a:effectLst/>
              <a:latin typeface="+mj-lt"/>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495300" algn="l"/>
              </a:tabLst>
            </a:pPr>
            <a:r>
              <a:rPr lang="vi-VN" sz="2200">
                <a:latin typeface="+mj-lt"/>
                <a:ea typeface="Arial" panose="020B0604020202020204" pitchFamily="34" charset="0"/>
                <a:cs typeface="Arial" panose="020B0604020202020204" pitchFamily="34" charset="0"/>
              </a:rPr>
              <a:t>Nôn và buôn nôn</a:t>
            </a:r>
            <a:endParaRPr lang="en-US" sz="2200" smtClean="0">
              <a:effectLst/>
              <a:latin typeface="+mj-lt"/>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495300" algn="l"/>
              </a:tabLst>
            </a:pPr>
            <a:r>
              <a:rPr lang="vi-VN" sz="2200">
                <a:latin typeface="+mj-lt"/>
                <a:ea typeface="Arial" panose="020B0604020202020204" pitchFamily="34" charset="0"/>
                <a:cs typeface="Arial" panose="020B0604020202020204" pitchFamily="34" charset="0"/>
              </a:rPr>
              <a:t>Đau đầu và đau cơ</a:t>
            </a:r>
            <a:endParaRPr lang="en-US" sz="2200" smtClean="0">
              <a:effectLst/>
              <a:latin typeface="+mj-lt"/>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495300" algn="l"/>
              </a:tabLst>
            </a:pPr>
            <a:r>
              <a:rPr lang="vi-VN" sz="2200">
                <a:latin typeface="+mj-lt"/>
                <a:ea typeface="Arial" panose="020B0604020202020204" pitchFamily="34" charset="0"/>
                <a:cs typeface="Arial" panose="020B0604020202020204" pitchFamily="34" charset="0"/>
              </a:rPr>
              <a:t>Hoa mắt</a:t>
            </a:r>
            <a:endParaRPr lang="en-US" sz="2200" smtClean="0">
              <a:effectLst/>
              <a:latin typeface="+mj-lt"/>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495300" algn="l"/>
              </a:tabLst>
            </a:pPr>
            <a:r>
              <a:rPr lang="vi-VN" sz="2200">
                <a:latin typeface="+mj-lt"/>
                <a:ea typeface="Arial" panose="020B0604020202020204" pitchFamily="34" charset="0"/>
                <a:cs typeface="Arial" panose="020B0604020202020204" pitchFamily="34" charset="0"/>
              </a:rPr>
              <a:t>Đau cơ và chuột rút.</a:t>
            </a:r>
            <a:endParaRPr lang="en-US" sz="2200">
              <a:effectLst/>
              <a:latin typeface="+mj-lt"/>
              <a:ea typeface="Arial" panose="020B0604020202020204" pitchFamily="34" charset="0"/>
              <a:cs typeface="Arial" panose="020B0604020202020204" pitchFamily="34" charset="0"/>
            </a:endParaRPr>
          </a:p>
        </p:txBody>
      </p:sp>
      <p:sp>
        <p:nvSpPr>
          <p:cNvPr id="6" name="TextBox 5"/>
          <p:cNvSpPr txBox="1"/>
          <p:nvPr/>
        </p:nvSpPr>
        <p:spPr>
          <a:xfrm>
            <a:off x="3808205" y="1376250"/>
            <a:ext cx="1818043" cy="430887"/>
          </a:xfrm>
          <a:prstGeom prst="rect">
            <a:avLst/>
          </a:prstGeom>
          <a:noFill/>
        </p:spPr>
        <p:txBody>
          <a:bodyPr wrap="square" rtlCol="0">
            <a:spAutoFit/>
          </a:bodyPr>
          <a:lstStyle/>
          <a:p>
            <a:r>
              <a:rPr lang="vi-VN" sz="2200" b="1" i="1" smtClean="0">
                <a:latin typeface="+mj-lt"/>
              </a:rPr>
              <a:t>CƠ NĂNG</a:t>
            </a:r>
            <a:endParaRPr lang="en-US" sz="2200" b="1" i="1">
              <a:latin typeface="+mj-lt"/>
            </a:endParaRPr>
          </a:p>
        </p:txBody>
      </p:sp>
      <p:sp>
        <p:nvSpPr>
          <p:cNvPr id="7" name="TextBox 6"/>
          <p:cNvSpPr txBox="1"/>
          <p:nvPr/>
        </p:nvSpPr>
        <p:spPr>
          <a:xfrm>
            <a:off x="9167307" y="1313439"/>
            <a:ext cx="2373853" cy="430887"/>
          </a:xfrm>
          <a:prstGeom prst="rect">
            <a:avLst/>
          </a:prstGeom>
          <a:noFill/>
        </p:spPr>
        <p:txBody>
          <a:bodyPr wrap="square" rtlCol="0">
            <a:spAutoFit/>
          </a:bodyPr>
          <a:lstStyle/>
          <a:p>
            <a:r>
              <a:rPr lang="vi-VN" sz="2200" b="1" i="1" smtClean="0">
                <a:latin typeface="+mj-lt"/>
              </a:rPr>
              <a:t>THỰC THỂ</a:t>
            </a:r>
            <a:endParaRPr lang="en-US" sz="2200" b="1" i="1" smtClean="0">
              <a:latin typeface="+mj-lt"/>
            </a:endParaRPr>
          </a:p>
        </p:txBody>
      </p:sp>
      <p:sp>
        <p:nvSpPr>
          <p:cNvPr id="8" name="Rectangle 7"/>
          <p:cNvSpPr/>
          <p:nvPr/>
        </p:nvSpPr>
        <p:spPr>
          <a:xfrm>
            <a:off x="7032810" y="1857963"/>
            <a:ext cx="4857078" cy="3139321"/>
          </a:xfrm>
          <a:prstGeom prst="rect">
            <a:avLst/>
          </a:prstGeom>
        </p:spPr>
        <p:txBody>
          <a:bodyPr wrap="square">
            <a:spAutoFit/>
          </a:bodyPr>
          <a:lstStyle/>
          <a:p>
            <a:pPr marL="342900" indent="-342900">
              <a:lnSpc>
                <a:spcPct val="150000"/>
              </a:lnSpc>
              <a:buFont typeface="Wingdings" panose="05000000000000000000" pitchFamily="2" charset="2"/>
              <a:buChar char="Ø"/>
            </a:pPr>
            <a:r>
              <a:rPr lang="vi-VN" sz="2200">
                <a:latin typeface="Arial" panose="020B0604020202020204" pitchFamily="34" charset="0"/>
                <a:cs typeface="Arial" panose="020B0604020202020204" pitchFamily="34" charset="0"/>
              </a:rPr>
              <a:t>Kích thích, </a:t>
            </a:r>
            <a:endParaRPr lang="en-US" sz="220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200" smtClean="0">
                <a:latin typeface="Arial" panose="020B0604020202020204" pitchFamily="34" charset="0"/>
                <a:cs typeface="Arial" panose="020B0604020202020204" pitchFamily="34" charset="0"/>
              </a:rPr>
              <a:t>D</a:t>
            </a:r>
            <a:r>
              <a:rPr lang="vi-VN" sz="2200" smtClean="0">
                <a:latin typeface="Arial" panose="020B0604020202020204" pitchFamily="34" charset="0"/>
                <a:cs typeface="Arial" panose="020B0604020202020204" pitchFamily="34" charset="0"/>
              </a:rPr>
              <a:t>ấu </a:t>
            </a:r>
            <a:r>
              <a:rPr lang="vi-VN" sz="2200">
                <a:latin typeface="Arial" panose="020B0604020202020204" pitchFamily="34" charset="0"/>
                <a:cs typeface="Arial" panose="020B0604020202020204" pitchFamily="34" charset="0"/>
              </a:rPr>
              <a:t>hiệu yếu cơ, </a:t>
            </a:r>
            <a:endParaRPr lang="en-US" sz="220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200" smtClean="0">
                <a:latin typeface="Arial" panose="020B0604020202020204" pitchFamily="34" charset="0"/>
                <a:cs typeface="Arial" panose="020B0604020202020204" pitchFamily="34" charset="0"/>
              </a:rPr>
              <a:t>H</a:t>
            </a:r>
            <a:r>
              <a:rPr lang="vi-VN" sz="2200" smtClean="0">
                <a:latin typeface="Arial" panose="020B0604020202020204" pitchFamily="34" charset="0"/>
                <a:cs typeface="Arial" panose="020B0604020202020204" pitchFamily="34" charset="0"/>
              </a:rPr>
              <a:t>ạ </a:t>
            </a:r>
            <a:r>
              <a:rPr lang="vi-VN" sz="2200">
                <a:latin typeface="Arial" panose="020B0604020202020204" pitchFamily="34" charset="0"/>
                <a:cs typeface="Arial" panose="020B0604020202020204" pitchFamily="34" charset="0"/>
              </a:rPr>
              <a:t>huyết áp tư thế, </a:t>
            </a:r>
            <a:endParaRPr lang="en-US" sz="220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200" smtClean="0">
                <a:latin typeface="Arial" panose="020B0604020202020204" pitchFamily="34" charset="0"/>
                <a:cs typeface="Arial" panose="020B0604020202020204" pitchFamily="34" charset="0"/>
              </a:rPr>
              <a:t>V</a:t>
            </a:r>
            <a:r>
              <a:rPr lang="vi-VN" sz="2200" smtClean="0">
                <a:latin typeface="Arial" panose="020B0604020202020204" pitchFamily="34" charset="0"/>
                <a:cs typeface="Arial" panose="020B0604020202020204" pitchFamily="34" charset="0"/>
              </a:rPr>
              <a:t>ã </a:t>
            </a:r>
            <a:r>
              <a:rPr lang="vi-VN" sz="2200">
                <a:latin typeface="Arial" panose="020B0604020202020204" pitchFamily="34" charset="0"/>
                <a:cs typeface="Arial" panose="020B0604020202020204" pitchFamily="34" charset="0"/>
              </a:rPr>
              <a:t>mồ hôi (có hoặc không), </a:t>
            </a:r>
            <a:endParaRPr lang="en-US" sz="220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200" smtClean="0">
                <a:latin typeface="Arial" panose="020B0604020202020204" pitchFamily="34" charset="0"/>
                <a:cs typeface="Arial" panose="020B0604020202020204" pitchFamily="34" charset="0"/>
              </a:rPr>
              <a:t>N</a:t>
            </a:r>
            <a:r>
              <a:rPr lang="vi-VN" sz="2200" smtClean="0">
                <a:latin typeface="Arial" panose="020B0604020202020204" pitchFamily="34" charset="0"/>
                <a:cs typeface="Arial" panose="020B0604020202020204" pitchFamily="34" charset="0"/>
              </a:rPr>
              <a:t>hịp </a:t>
            </a:r>
            <a:r>
              <a:rPr lang="vi-VN" sz="2200">
                <a:latin typeface="Arial" panose="020B0604020202020204" pitchFamily="34" charset="0"/>
                <a:cs typeface="Arial" panose="020B0604020202020204" pitchFamily="34" charset="0"/>
              </a:rPr>
              <a:t>tim nhanh, </a:t>
            </a:r>
            <a:endParaRPr lang="en-US" sz="220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en-US" sz="2200" smtClean="0">
                <a:latin typeface="Arial" panose="020B0604020202020204" pitchFamily="34" charset="0"/>
                <a:cs typeface="Arial" panose="020B0604020202020204" pitchFamily="34" charset="0"/>
              </a:rPr>
              <a:t>N</a:t>
            </a:r>
            <a:r>
              <a:rPr lang="vi-VN" sz="2200" smtClean="0">
                <a:latin typeface="Arial" panose="020B0604020202020204" pitchFamily="34" charset="0"/>
                <a:cs typeface="Arial" panose="020B0604020202020204" pitchFamily="34" charset="0"/>
              </a:rPr>
              <a:t>hiệt </a:t>
            </a:r>
            <a:r>
              <a:rPr lang="vi-VN" sz="2200">
                <a:latin typeface="Arial" panose="020B0604020202020204" pitchFamily="34" charset="0"/>
                <a:cs typeface="Arial" panose="020B0604020202020204" pitchFamily="34" charset="0"/>
              </a:rPr>
              <a:t>độ thường &gt; 37</a:t>
            </a:r>
            <a:r>
              <a:rPr lang="vi-VN" sz="2200" baseline="30000">
                <a:latin typeface="Arial" panose="020B0604020202020204" pitchFamily="34" charset="0"/>
                <a:cs typeface="Arial" panose="020B0604020202020204" pitchFamily="34" charset="0"/>
              </a:rPr>
              <a:t>o</a:t>
            </a:r>
            <a:r>
              <a:rPr lang="vi-VN" sz="2200">
                <a:latin typeface="Arial" panose="020B0604020202020204" pitchFamily="34" charset="0"/>
                <a:cs typeface="Arial" panose="020B0604020202020204" pitchFamily="34" charset="0"/>
              </a:rPr>
              <a:t>C và &lt; 40</a:t>
            </a:r>
            <a:r>
              <a:rPr lang="vi-VN" sz="2200" baseline="30000">
                <a:latin typeface="Arial" panose="020B0604020202020204" pitchFamily="34" charset="0"/>
                <a:cs typeface="Arial" panose="020B0604020202020204" pitchFamily="34" charset="0"/>
              </a:rPr>
              <a:t>o</a:t>
            </a:r>
            <a:r>
              <a:rPr lang="vi-VN" sz="2200">
                <a:latin typeface="Arial" panose="020B0604020202020204" pitchFamily="34" charset="0"/>
                <a:cs typeface="Arial" panose="020B0604020202020204" pitchFamily="34" charset="0"/>
              </a:rPr>
              <a:t>C</a:t>
            </a:r>
            <a:endParaRPr lang="vi-VN" sz="2200" baseline="30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2771" y="1937123"/>
            <a:ext cx="2664538" cy="2473169"/>
          </a:xfrm>
          <a:prstGeom prst="rect">
            <a:avLst/>
          </a:prstGeom>
        </p:spPr>
      </p:pic>
    </p:spTree>
    <p:extLst>
      <p:ext uri="{BB962C8B-B14F-4D97-AF65-F5344CB8AC3E}">
        <p14:creationId xmlns:p14="http://schemas.microsoft.com/office/powerpoint/2010/main" val="1528960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3036" y="785533"/>
            <a:ext cx="3367144" cy="537391"/>
          </a:xfrm>
          <a:prstGeom prst="rect">
            <a:avLst/>
          </a:prstGeom>
          <a:noFill/>
        </p:spPr>
        <p:txBody>
          <a:bodyPr wrap="square" rtlCol="0">
            <a:spAutoFit/>
          </a:bodyPr>
          <a:lstStyle/>
          <a:p>
            <a:pPr>
              <a:lnSpc>
                <a:spcPct val="150000"/>
              </a:lnSpc>
            </a:pPr>
            <a:r>
              <a:rPr lang="vi-VN" sz="2200" b="1" smtClean="0"/>
              <a:t>Giai đoạn sốc nhiệt:</a:t>
            </a:r>
            <a:endParaRPr lang="en-US" sz="2200" b="1"/>
          </a:p>
        </p:txBody>
      </p:sp>
      <p:sp>
        <p:nvSpPr>
          <p:cNvPr id="4" name="TextBox 3"/>
          <p:cNvSpPr txBox="1"/>
          <p:nvPr/>
        </p:nvSpPr>
        <p:spPr>
          <a:xfrm>
            <a:off x="1705088" y="1495312"/>
            <a:ext cx="10085293" cy="550920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vi-VN" sz="2200" smtClean="0"/>
              <a:t>Nhiệt độ cơ thể &gt; 40,5</a:t>
            </a:r>
            <a:r>
              <a:rPr lang="vi-VN" sz="2200" baseline="30000" smtClean="0"/>
              <a:t>o</a:t>
            </a:r>
            <a:r>
              <a:rPr lang="en-US" sz="2200" smtClean="0"/>
              <a:t>C</a:t>
            </a:r>
          </a:p>
          <a:p>
            <a:pPr marL="285750" indent="-285750" algn="just">
              <a:lnSpc>
                <a:spcPct val="150000"/>
              </a:lnSpc>
              <a:buFont typeface="Wingdings" panose="05000000000000000000" pitchFamily="2" charset="2"/>
              <a:buChar char="Ø"/>
            </a:pPr>
            <a:r>
              <a:rPr lang="en-US" sz="2200" smtClean="0"/>
              <a:t>Thần </a:t>
            </a:r>
            <a:r>
              <a:rPr lang="en-US" sz="2200" err="1" smtClean="0"/>
              <a:t>kinh</a:t>
            </a:r>
            <a:r>
              <a:rPr lang="en-US" sz="2200" smtClean="0"/>
              <a:t>: </a:t>
            </a:r>
            <a:r>
              <a:rPr lang="vi-VN" sz="2200" smtClean="0"/>
              <a:t>có thể kín đáo gồm giảm khả năng đánh giá, cử chỉ kỳ cục, ảo giác, thay đổi ý thức, lẫn lộn, mất định hướng và hôn mê, co giật</a:t>
            </a:r>
            <a:r>
              <a:rPr lang="en-US" sz="2200" smtClean="0"/>
              <a:t>, </a:t>
            </a:r>
            <a:r>
              <a:rPr lang="en-US" sz="2200" err="1" smtClean="0"/>
              <a:t>duỗi</a:t>
            </a:r>
            <a:r>
              <a:rPr lang="en-US" sz="2200" smtClean="0"/>
              <a:t> </a:t>
            </a:r>
            <a:r>
              <a:rPr lang="en-US" sz="2200" err="1" smtClean="0"/>
              <a:t>cứng</a:t>
            </a:r>
            <a:r>
              <a:rPr lang="en-US" sz="2200" smtClean="0"/>
              <a:t>, </a:t>
            </a:r>
            <a:r>
              <a:rPr lang="en-US" sz="2200" err="1" smtClean="0"/>
              <a:t>giảm</a:t>
            </a:r>
            <a:r>
              <a:rPr lang="en-US" sz="2200" smtClean="0"/>
              <a:t> </a:t>
            </a:r>
            <a:r>
              <a:rPr lang="en-US" sz="2200" err="1" smtClean="0"/>
              <a:t>chức</a:t>
            </a:r>
            <a:r>
              <a:rPr lang="en-US" sz="2200" smtClean="0"/>
              <a:t> </a:t>
            </a:r>
            <a:r>
              <a:rPr lang="en-US" sz="2200" err="1" smtClean="0"/>
              <a:t>năng</a:t>
            </a:r>
            <a:r>
              <a:rPr lang="en-US" sz="2200" smtClean="0"/>
              <a:t> </a:t>
            </a:r>
            <a:r>
              <a:rPr lang="en-US" sz="2200" err="1" smtClean="0"/>
              <a:t>tiểu</a:t>
            </a:r>
            <a:r>
              <a:rPr lang="en-US" sz="2200" smtClean="0"/>
              <a:t> </a:t>
            </a:r>
            <a:r>
              <a:rPr lang="en-US" sz="2200" err="1" smtClean="0"/>
              <a:t>não</a:t>
            </a:r>
            <a:endParaRPr lang="en-US" sz="2200" smtClean="0"/>
          </a:p>
          <a:p>
            <a:pPr marL="285750" indent="-285750" algn="just">
              <a:lnSpc>
                <a:spcPct val="150000"/>
              </a:lnSpc>
              <a:buFont typeface="Wingdings" panose="05000000000000000000" pitchFamily="2" charset="2"/>
              <a:buChar char="Ø"/>
            </a:pPr>
            <a:r>
              <a:rPr lang="en-US" sz="2200" smtClean="0"/>
              <a:t>Tuần </a:t>
            </a:r>
            <a:r>
              <a:rPr lang="en-US" sz="2200" err="1" smtClean="0"/>
              <a:t>hoàn</a:t>
            </a:r>
            <a:r>
              <a:rPr lang="en-US" sz="2200" smtClean="0"/>
              <a:t>: </a:t>
            </a:r>
            <a:r>
              <a:rPr lang="vi-VN" sz="2200" smtClean="0"/>
              <a:t>mạch nhanh, tăng HA, giảm HA tâm trương, giảm sức cản mạch hệ thống. Có thể có loạn nhịp nhanh đáp ứng với chuyển nhịp.</a:t>
            </a:r>
            <a:endParaRPr lang="en-US" sz="2200" smtClean="0"/>
          </a:p>
          <a:p>
            <a:pPr marL="285750" indent="-285750" algn="just">
              <a:lnSpc>
                <a:spcPct val="150000"/>
              </a:lnSpc>
              <a:buFont typeface="Wingdings" panose="05000000000000000000" pitchFamily="2" charset="2"/>
              <a:buChar char="Ø"/>
            </a:pPr>
            <a:r>
              <a:rPr lang="en-US" sz="2200" smtClean="0"/>
              <a:t>Hô </a:t>
            </a:r>
            <a:r>
              <a:rPr lang="en-US" sz="2200" err="1" smtClean="0"/>
              <a:t>hấp</a:t>
            </a:r>
            <a:r>
              <a:rPr lang="en-US" sz="2200" smtClean="0"/>
              <a:t>: Tăng </a:t>
            </a:r>
            <a:r>
              <a:rPr lang="en-US" sz="2200" err="1" smtClean="0"/>
              <a:t>thông</a:t>
            </a:r>
            <a:r>
              <a:rPr lang="en-US" sz="2200" smtClean="0"/>
              <a:t> </a:t>
            </a:r>
            <a:r>
              <a:rPr lang="en-US" sz="2200" err="1" smtClean="0"/>
              <a:t>khí</a:t>
            </a:r>
            <a:r>
              <a:rPr lang="en-US" sz="2200" smtClean="0"/>
              <a:t>, </a:t>
            </a:r>
            <a:r>
              <a:rPr lang="en-US" sz="2200" err="1" smtClean="0"/>
              <a:t>có</a:t>
            </a:r>
            <a:r>
              <a:rPr lang="en-US" sz="2200" smtClean="0"/>
              <a:t> </a:t>
            </a:r>
            <a:r>
              <a:rPr lang="en-US" sz="2200" err="1" smtClean="0"/>
              <a:t>thể</a:t>
            </a:r>
            <a:r>
              <a:rPr lang="en-US" sz="2200" smtClean="0"/>
              <a:t> </a:t>
            </a:r>
            <a:r>
              <a:rPr lang="en-US" sz="2200" err="1" smtClean="0"/>
              <a:t>có</a:t>
            </a:r>
            <a:r>
              <a:rPr lang="en-US" sz="2200" smtClean="0"/>
              <a:t> ARDS</a:t>
            </a:r>
          </a:p>
          <a:p>
            <a:pPr marL="285750" indent="-285750" algn="just">
              <a:lnSpc>
                <a:spcPct val="150000"/>
              </a:lnSpc>
              <a:buFont typeface="Wingdings" panose="05000000000000000000" pitchFamily="2" charset="2"/>
              <a:buChar char="Ø"/>
            </a:pPr>
            <a:r>
              <a:rPr lang="en-US" sz="2200" err="1" smtClean="0"/>
              <a:t>Tiêu</a:t>
            </a:r>
            <a:r>
              <a:rPr lang="en-US" sz="2200" smtClean="0"/>
              <a:t> </a:t>
            </a:r>
            <a:r>
              <a:rPr lang="en-US" sz="2200" err="1" smtClean="0"/>
              <a:t>cơ</a:t>
            </a:r>
            <a:r>
              <a:rPr lang="en-US" sz="2200" smtClean="0"/>
              <a:t> </a:t>
            </a:r>
            <a:r>
              <a:rPr lang="en-US" sz="2200" err="1" smtClean="0"/>
              <a:t>vân</a:t>
            </a:r>
            <a:r>
              <a:rPr lang="en-US" sz="2200" smtClean="0"/>
              <a:t> </a:t>
            </a:r>
            <a:r>
              <a:rPr lang="en-US" sz="2200" err="1" smtClean="0"/>
              <a:t>cấp</a:t>
            </a:r>
            <a:r>
              <a:rPr lang="en-US" sz="2200" smtClean="0"/>
              <a:t>, </a:t>
            </a:r>
            <a:r>
              <a:rPr lang="en-US" sz="2200" err="1" smtClean="0"/>
              <a:t>suy</a:t>
            </a:r>
            <a:r>
              <a:rPr lang="en-US" sz="2200" smtClean="0"/>
              <a:t> </a:t>
            </a:r>
            <a:r>
              <a:rPr lang="en-US" sz="2200" err="1" smtClean="0"/>
              <a:t>thận</a:t>
            </a:r>
            <a:r>
              <a:rPr lang="en-US" sz="2200" smtClean="0"/>
              <a:t>: </a:t>
            </a:r>
            <a:r>
              <a:rPr lang="en-US" sz="2200" err="1" smtClean="0"/>
              <a:t>Đái</a:t>
            </a:r>
            <a:r>
              <a:rPr lang="en-US" sz="2200" smtClean="0"/>
              <a:t> </a:t>
            </a:r>
            <a:r>
              <a:rPr lang="en-US" sz="2200" err="1" smtClean="0"/>
              <a:t>máu</a:t>
            </a:r>
            <a:r>
              <a:rPr lang="en-US" sz="2200" smtClean="0"/>
              <a:t>, </a:t>
            </a:r>
            <a:r>
              <a:rPr lang="en-US" sz="2200" err="1" smtClean="0"/>
              <a:t>thiể</a:t>
            </a:r>
            <a:r>
              <a:rPr lang="en-US" sz="2200" err="1" smtClean="0"/>
              <a:t>u</a:t>
            </a:r>
            <a:r>
              <a:rPr lang="en-US" sz="2200" smtClean="0"/>
              <a:t> </a:t>
            </a:r>
            <a:r>
              <a:rPr lang="en-US" sz="2200" err="1" smtClean="0"/>
              <a:t>niệu</a:t>
            </a:r>
            <a:r>
              <a:rPr lang="en-US" sz="2200" smtClean="0"/>
              <a:t>, </a:t>
            </a:r>
            <a:r>
              <a:rPr lang="en-US" sz="2200" err="1" smtClean="0"/>
              <a:t>vô</a:t>
            </a:r>
            <a:r>
              <a:rPr lang="en-US" sz="2200" smtClean="0"/>
              <a:t> </a:t>
            </a:r>
            <a:r>
              <a:rPr lang="en-US" sz="2200" err="1" smtClean="0"/>
              <a:t>niệu</a:t>
            </a:r>
            <a:endParaRPr lang="en-US" sz="2200" smtClean="0"/>
          </a:p>
          <a:p>
            <a:pPr marL="285750" indent="-285750" algn="just">
              <a:lnSpc>
                <a:spcPct val="150000"/>
              </a:lnSpc>
              <a:buFont typeface="Wingdings" panose="05000000000000000000" pitchFamily="2" charset="2"/>
              <a:buChar char="Ø"/>
            </a:pPr>
            <a:r>
              <a:rPr lang="en-US" sz="2200" err="1" smtClean="0"/>
              <a:t>Có</a:t>
            </a:r>
            <a:r>
              <a:rPr lang="en-US" sz="2200" smtClean="0"/>
              <a:t> </a:t>
            </a:r>
            <a:r>
              <a:rPr lang="en-US" sz="2200" err="1" smtClean="0"/>
              <a:t>thể</a:t>
            </a:r>
            <a:r>
              <a:rPr lang="en-US" sz="2200" smtClean="0"/>
              <a:t> </a:t>
            </a:r>
            <a:r>
              <a:rPr lang="en-US" sz="2200" err="1" smtClean="0"/>
              <a:t>có</a:t>
            </a:r>
            <a:r>
              <a:rPr lang="en-US" sz="2200" smtClean="0"/>
              <a:t> </a:t>
            </a:r>
            <a:r>
              <a:rPr lang="en-US" sz="2200" err="1" smtClean="0"/>
              <a:t>chuột</a:t>
            </a:r>
            <a:r>
              <a:rPr lang="en-US" sz="2200" smtClean="0"/>
              <a:t> </a:t>
            </a:r>
            <a:r>
              <a:rPr lang="en-US" sz="2200" err="1" smtClean="0"/>
              <a:t>rút</a:t>
            </a:r>
            <a:r>
              <a:rPr lang="en-US" sz="2200" smtClean="0"/>
              <a:t>, </a:t>
            </a:r>
            <a:r>
              <a:rPr lang="en-US" sz="2200" i="1" err="1" smtClean="0">
                <a:solidFill>
                  <a:srgbClr val="FF0000"/>
                </a:solidFill>
              </a:rPr>
              <a:t>không</a:t>
            </a:r>
            <a:r>
              <a:rPr lang="en-US" sz="2200" i="1" smtClean="0">
                <a:solidFill>
                  <a:srgbClr val="FF0000"/>
                </a:solidFill>
              </a:rPr>
              <a:t> </a:t>
            </a:r>
            <a:r>
              <a:rPr lang="en-US" sz="2200" i="1" err="1" smtClean="0">
                <a:solidFill>
                  <a:srgbClr val="FF0000"/>
                </a:solidFill>
              </a:rPr>
              <a:t>có</a:t>
            </a:r>
            <a:r>
              <a:rPr lang="en-US" sz="2200" i="1" smtClean="0">
                <a:solidFill>
                  <a:srgbClr val="FF0000"/>
                </a:solidFill>
              </a:rPr>
              <a:t> co </a:t>
            </a:r>
            <a:r>
              <a:rPr lang="en-US" sz="2200" i="1" err="1" smtClean="0">
                <a:solidFill>
                  <a:srgbClr val="FF0000"/>
                </a:solidFill>
              </a:rPr>
              <a:t>cứng</a:t>
            </a:r>
            <a:r>
              <a:rPr lang="en-US" sz="2200" i="1" smtClean="0">
                <a:solidFill>
                  <a:srgbClr val="FF0000"/>
                </a:solidFill>
              </a:rPr>
              <a:t> </a:t>
            </a:r>
            <a:r>
              <a:rPr lang="en-US" sz="2200" i="1" err="1" smtClean="0">
                <a:solidFill>
                  <a:srgbClr val="FF0000"/>
                </a:solidFill>
              </a:rPr>
              <a:t>cơ</a:t>
            </a:r>
            <a:endParaRPr lang="en-US" sz="2200" i="1" smtClean="0">
              <a:solidFill>
                <a:srgbClr val="FF0000"/>
              </a:solidFill>
            </a:endParaRPr>
          </a:p>
          <a:p>
            <a:pPr marL="285750" indent="-285750" algn="just">
              <a:lnSpc>
                <a:spcPct val="150000"/>
              </a:lnSpc>
              <a:buFont typeface="Wingdings" panose="05000000000000000000" pitchFamily="2" charset="2"/>
              <a:buChar char="Ø"/>
            </a:pPr>
            <a:endParaRPr lang="en-US" sz="2200" smtClean="0"/>
          </a:p>
          <a:p>
            <a:pPr marL="285750" indent="-285750" algn="just">
              <a:lnSpc>
                <a:spcPct val="150000"/>
              </a:lnSpc>
              <a:buFont typeface="Wingdings" panose="05000000000000000000" pitchFamily="2" charset="2"/>
              <a:buChar char="Ø"/>
            </a:pPr>
            <a:endParaRPr lang="en-US" sz="2200" baseline="30000"/>
          </a:p>
        </p:txBody>
      </p:sp>
      <p:sp>
        <p:nvSpPr>
          <p:cNvPr id="7" name="TextBox 6"/>
          <p:cNvSpPr txBox="1"/>
          <p:nvPr/>
        </p:nvSpPr>
        <p:spPr>
          <a:xfrm>
            <a:off x="2753958" y="171833"/>
            <a:ext cx="6637468" cy="584775"/>
          </a:xfrm>
          <a:prstGeom prst="rect">
            <a:avLst/>
          </a:prstGeom>
          <a:noFill/>
        </p:spPr>
        <p:txBody>
          <a:bodyPr wrap="square" rtlCol="0">
            <a:spAutoFit/>
          </a:bodyPr>
          <a:lstStyle/>
          <a:p>
            <a:pPr algn="ctr"/>
            <a:r>
              <a:rPr lang="vi-VN" sz="3200" b="1" smtClean="0"/>
              <a:t>CHẨN ĐOÁN</a:t>
            </a:r>
            <a:endParaRPr lang="en-US" sz="3200" b="1"/>
          </a:p>
        </p:txBody>
      </p:sp>
    </p:spTree>
    <p:extLst>
      <p:ext uri="{BB962C8B-B14F-4D97-AF65-F5344CB8AC3E}">
        <p14:creationId xmlns:p14="http://schemas.microsoft.com/office/powerpoint/2010/main" val="150510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87445" y="365760"/>
            <a:ext cx="6637468" cy="584775"/>
          </a:xfrm>
          <a:prstGeom prst="rect">
            <a:avLst/>
          </a:prstGeom>
          <a:noFill/>
        </p:spPr>
        <p:txBody>
          <a:bodyPr wrap="square" rtlCol="0">
            <a:spAutoFit/>
          </a:bodyPr>
          <a:lstStyle/>
          <a:p>
            <a:pPr algn="ctr"/>
            <a:r>
              <a:rPr lang="vi-VN" sz="3200" b="1" smtClean="0"/>
              <a:t>Chẩn đoán</a:t>
            </a:r>
            <a:endParaRPr lang="en-US" sz="3200" b="1"/>
          </a:p>
        </p:txBody>
      </p:sp>
      <p:sp>
        <p:nvSpPr>
          <p:cNvPr id="3" name="TextBox 2"/>
          <p:cNvSpPr txBox="1"/>
          <p:nvPr/>
        </p:nvSpPr>
        <p:spPr>
          <a:xfrm>
            <a:off x="774551" y="1258645"/>
            <a:ext cx="10413402" cy="400110"/>
          </a:xfrm>
          <a:prstGeom prst="rect">
            <a:avLst/>
          </a:prstGeom>
          <a:noFill/>
        </p:spPr>
        <p:txBody>
          <a:bodyPr wrap="square" rtlCol="0">
            <a:spAutoFit/>
          </a:bodyPr>
          <a:lstStyle/>
          <a:p>
            <a:r>
              <a:rPr lang="en-US" sz="2000" b="1" err="1" smtClean="0"/>
              <a:t>Cận</a:t>
            </a:r>
            <a:r>
              <a:rPr lang="en-US" sz="2000" b="1" smtClean="0"/>
              <a:t> </a:t>
            </a:r>
            <a:r>
              <a:rPr lang="en-US" sz="2000" b="1" err="1" smtClean="0"/>
              <a:t>lâm</a:t>
            </a:r>
            <a:r>
              <a:rPr lang="en-US" sz="2000" b="1" smtClean="0"/>
              <a:t> </a:t>
            </a:r>
            <a:r>
              <a:rPr lang="en-US" sz="2000" b="1" err="1" smtClean="0"/>
              <a:t>sàng</a:t>
            </a:r>
            <a:r>
              <a:rPr lang="en-US" sz="2000" b="1" smtClean="0"/>
              <a:t>:</a:t>
            </a:r>
          </a:p>
        </p:txBody>
      </p:sp>
      <p:sp>
        <p:nvSpPr>
          <p:cNvPr id="4" name="TextBox 3"/>
          <p:cNvSpPr txBox="1"/>
          <p:nvPr/>
        </p:nvSpPr>
        <p:spPr>
          <a:xfrm>
            <a:off x="1021976" y="1742739"/>
            <a:ext cx="11091135" cy="5124480"/>
          </a:xfrm>
          <a:prstGeom prst="rect">
            <a:avLst/>
          </a:prstGeom>
          <a:noFill/>
        </p:spPr>
        <p:txBody>
          <a:bodyPr wrap="square" rtlCol="0">
            <a:spAutoFit/>
          </a:bodyPr>
          <a:lstStyle/>
          <a:p>
            <a:pPr>
              <a:lnSpc>
                <a:spcPct val="150000"/>
              </a:lnSpc>
            </a:pPr>
            <a:r>
              <a:rPr lang="en-US" sz="2000" i="1" smtClean="0"/>
              <a:t>Tổn thương cơ quan đích: </a:t>
            </a:r>
          </a:p>
          <a:p>
            <a:pPr marL="285750" indent="-285750">
              <a:lnSpc>
                <a:spcPct val="150000"/>
              </a:lnSpc>
              <a:buFont typeface="Wingdings" panose="05000000000000000000" pitchFamily="2" charset="2"/>
              <a:buChar char="Ø"/>
            </a:pPr>
            <a:r>
              <a:rPr lang="en-US" sz="2000" smtClean="0"/>
              <a:t>Tăng </a:t>
            </a:r>
            <a:r>
              <a:rPr lang="en-US" sz="2000" b="1" i="1" smtClean="0"/>
              <a:t>men gan</a:t>
            </a:r>
            <a:r>
              <a:rPr lang="en-US" sz="2000" smtClean="0"/>
              <a:t>, rối loạn đông máu</a:t>
            </a:r>
          </a:p>
          <a:p>
            <a:pPr marL="285750" indent="-285750">
              <a:lnSpc>
                <a:spcPct val="150000"/>
              </a:lnSpc>
              <a:buFont typeface="Wingdings" panose="05000000000000000000" pitchFamily="2" charset="2"/>
              <a:buChar char="Ø"/>
            </a:pPr>
            <a:r>
              <a:rPr lang="en-US" sz="2000" smtClean="0"/>
              <a:t>Tiêu cơ vân: tăng CK</a:t>
            </a:r>
          </a:p>
          <a:p>
            <a:pPr marL="285750" indent="-285750">
              <a:lnSpc>
                <a:spcPct val="150000"/>
              </a:lnSpc>
              <a:buFont typeface="Wingdings" panose="05000000000000000000" pitchFamily="2" charset="2"/>
              <a:buChar char="Ø"/>
            </a:pPr>
            <a:r>
              <a:rPr lang="en-US" sz="2000" smtClean="0"/>
              <a:t>Suy thận cấp: Toan chuyển hóa, tăng Ure, cre..</a:t>
            </a:r>
          </a:p>
          <a:p>
            <a:pPr marL="285750" indent="-285750">
              <a:lnSpc>
                <a:spcPct val="150000"/>
              </a:lnSpc>
              <a:buFont typeface="Wingdings" panose="05000000000000000000" pitchFamily="2" charset="2"/>
              <a:buChar char="Ø"/>
            </a:pPr>
            <a:r>
              <a:rPr lang="en-US" sz="2000" smtClean="0"/>
              <a:t>Rối loạn điện giải: Tăng Kali máu, tăng áp lực thẩm thấu máu</a:t>
            </a:r>
          </a:p>
          <a:p>
            <a:pPr marL="285750" indent="-285750">
              <a:lnSpc>
                <a:spcPct val="150000"/>
              </a:lnSpc>
              <a:buFont typeface="Wingdings" panose="05000000000000000000" pitchFamily="2" charset="2"/>
              <a:buChar char="Ø"/>
            </a:pPr>
            <a:r>
              <a:rPr lang="en-US" sz="2000" smtClean="0"/>
              <a:t>Công thức máu: Cô đặc máu</a:t>
            </a:r>
          </a:p>
          <a:p>
            <a:pPr marL="285750" indent="-285750">
              <a:lnSpc>
                <a:spcPct val="150000"/>
              </a:lnSpc>
              <a:buFont typeface="Wingdings" panose="05000000000000000000" pitchFamily="2" charset="2"/>
              <a:buChar char="Ø"/>
            </a:pPr>
            <a:r>
              <a:rPr lang="vi-VN" sz="2000" smtClean="0"/>
              <a:t>Khí </a:t>
            </a:r>
            <a:r>
              <a:rPr lang="vi-VN" sz="2000"/>
              <a:t>máu động mạch: thường kiềm hô hấp nếu sốc nhiệt không </a:t>
            </a:r>
            <a:r>
              <a:rPr lang="vi-VN" sz="2000"/>
              <a:t>do </a:t>
            </a:r>
            <a:r>
              <a:rPr lang="vi-VN" sz="2000" smtClean="0"/>
              <a:t>gắng</a:t>
            </a:r>
            <a:r>
              <a:rPr lang="en-US" sz="2000" smtClean="0"/>
              <a:t> </a:t>
            </a:r>
            <a:r>
              <a:rPr lang="vi-VN" sz="2000" smtClean="0"/>
              <a:t>sức</a:t>
            </a:r>
            <a:r>
              <a:rPr lang="vi-VN" sz="2000"/>
              <a:t>; kiềm hô hấp và </a:t>
            </a:r>
            <a:r>
              <a:rPr lang="vi-VN" sz="2000"/>
              <a:t>toan </a:t>
            </a:r>
            <a:r>
              <a:rPr lang="vi-VN" sz="2000" smtClean="0"/>
              <a:t>a.lactic </a:t>
            </a:r>
            <a:r>
              <a:rPr lang="vi-VN" sz="2000"/>
              <a:t>nếu do </a:t>
            </a:r>
            <a:r>
              <a:rPr lang="vi-VN" sz="2000"/>
              <a:t>gắng </a:t>
            </a:r>
            <a:r>
              <a:rPr lang="vi-VN" sz="2000" smtClean="0"/>
              <a:t>sức.</a:t>
            </a:r>
            <a:endParaRPr lang="en-US" sz="2000" smtClean="0"/>
          </a:p>
          <a:p>
            <a:pPr marL="285750" indent="-285750">
              <a:lnSpc>
                <a:spcPct val="150000"/>
              </a:lnSpc>
              <a:buFont typeface="Wingdings" panose="05000000000000000000" pitchFamily="2" charset="2"/>
              <a:buChar char="Ø"/>
            </a:pPr>
            <a:r>
              <a:rPr lang="vi-VN" sz="2000" smtClean="0"/>
              <a:t>Xquang </a:t>
            </a:r>
            <a:r>
              <a:rPr lang="vi-VN" sz="2000"/>
              <a:t>tim phổi: có thể có hình ảnh ARDS</a:t>
            </a:r>
            <a:endParaRPr lang="en-US" sz="2000"/>
          </a:p>
          <a:p>
            <a:pPr marL="285750" indent="-285750">
              <a:lnSpc>
                <a:spcPct val="150000"/>
              </a:lnSpc>
              <a:buFont typeface="Wingdings" panose="05000000000000000000" pitchFamily="2" charset="2"/>
              <a:buChar char="Ø"/>
            </a:pPr>
            <a:r>
              <a:rPr lang="vi-VN" sz="2000" smtClean="0"/>
              <a:t>CT </a:t>
            </a:r>
            <a:r>
              <a:rPr lang="vi-VN" sz="2000"/>
              <a:t>sọ não: có thể có phù não, chảy máu não.</a:t>
            </a:r>
            <a:endParaRPr lang="en-US" sz="2000"/>
          </a:p>
          <a:p>
            <a:pPr marL="285750" indent="-285750">
              <a:lnSpc>
                <a:spcPct val="150000"/>
              </a:lnSpc>
              <a:buFont typeface="Wingdings" panose="05000000000000000000" pitchFamily="2" charset="2"/>
              <a:buChar char="Ø"/>
            </a:pPr>
            <a:endParaRPr lang="en-US" sz="2000"/>
          </a:p>
        </p:txBody>
      </p:sp>
    </p:spTree>
    <p:extLst>
      <p:ext uri="{BB962C8B-B14F-4D97-AF65-F5344CB8AC3E}">
        <p14:creationId xmlns:p14="http://schemas.microsoft.com/office/powerpoint/2010/main" val="391960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70615" y="688490"/>
            <a:ext cx="9638851" cy="1015663"/>
          </a:xfrm>
          <a:prstGeom prst="rect">
            <a:avLst/>
          </a:prstGeom>
          <a:noFill/>
        </p:spPr>
        <p:txBody>
          <a:bodyPr wrap="square" rtlCol="0">
            <a:spAutoFit/>
          </a:bodyPr>
          <a:lstStyle/>
          <a:p>
            <a:pPr>
              <a:lnSpc>
                <a:spcPct val="150000"/>
              </a:lnSpc>
            </a:pPr>
            <a:r>
              <a:rPr lang="en-US" sz="2000" i="1" smtClean="0">
                <a:solidFill>
                  <a:srgbClr val="7030A0"/>
                </a:solidFill>
              </a:rPr>
              <a:t>Tất cả những bệnh nhân tăng thân nhiệt kết hợp với khai thác yếu tố nguy cơ ở trong môi trường nắng nóng phải nghĩ đến say nóng – sốc nhiệt</a:t>
            </a:r>
            <a:endParaRPr lang="en-US" sz="2000" i="1">
              <a:solidFill>
                <a:srgbClr val="7030A0"/>
              </a:solidFill>
            </a:endParaRPr>
          </a:p>
        </p:txBody>
      </p:sp>
      <p:pic>
        <p:nvPicPr>
          <p:cNvPr id="3" name="Picture 2"/>
          <p:cNvPicPr>
            <a:picLocks noChangeAspect="1"/>
          </p:cNvPicPr>
          <p:nvPr/>
        </p:nvPicPr>
        <p:blipFill>
          <a:blip r:embed="rId3"/>
          <a:stretch>
            <a:fillRect/>
          </a:stretch>
        </p:blipFill>
        <p:spPr>
          <a:xfrm>
            <a:off x="1451834" y="1876275"/>
            <a:ext cx="9525000" cy="3978350"/>
          </a:xfrm>
          <a:prstGeom prst="rect">
            <a:avLst/>
          </a:prstGeom>
        </p:spPr>
      </p:pic>
    </p:spTree>
    <p:extLst>
      <p:ext uri="{BB962C8B-B14F-4D97-AF65-F5344CB8AC3E}">
        <p14:creationId xmlns:p14="http://schemas.microsoft.com/office/powerpoint/2010/main" val="3230993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12601" y="828339"/>
            <a:ext cx="3506994" cy="400110"/>
          </a:xfrm>
          <a:prstGeom prst="rect">
            <a:avLst/>
          </a:prstGeom>
          <a:noFill/>
        </p:spPr>
        <p:txBody>
          <a:bodyPr wrap="square" rtlCol="0">
            <a:spAutoFit/>
          </a:bodyPr>
          <a:lstStyle/>
          <a:p>
            <a:r>
              <a:rPr lang="en-US" sz="2000" b="1" smtClean="0"/>
              <a:t>CHẨN ĐOÁN PHÂN BIỆT</a:t>
            </a:r>
            <a:endParaRPr lang="en-US" sz="2000" b="1"/>
          </a:p>
        </p:txBody>
      </p:sp>
      <p:sp>
        <p:nvSpPr>
          <p:cNvPr id="4" name="TextBox 3"/>
          <p:cNvSpPr txBox="1"/>
          <p:nvPr/>
        </p:nvSpPr>
        <p:spPr>
          <a:xfrm>
            <a:off x="1699707" y="1506071"/>
            <a:ext cx="8132781" cy="4247317"/>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pPr>
            <a:r>
              <a:rPr lang="en-US" sz="2000" smtClean="0"/>
              <a:t>Xuất huyết não</a:t>
            </a:r>
          </a:p>
          <a:p>
            <a:pPr marL="285750" lvl="0" indent="-285750">
              <a:lnSpc>
                <a:spcPct val="150000"/>
              </a:lnSpc>
              <a:buFont typeface="Wingdings" panose="05000000000000000000" pitchFamily="2" charset="2"/>
              <a:buChar char="Ø"/>
            </a:pPr>
            <a:r>
              <a:rPr lang="vi-VN" sz="2000" smtClean="0"/>
              <a:t>Hội </a:t>
            </a:r>
            <a:r>
              <a:rPr lang="vi-VN" sz="2000"/>
              <a:t>chứng suy hô hấp cấp tiến triển (ARDS)</a:t>
            </a:r>
            <a:endParaRPr lang="en-US" sz="2000"/>
          </a:p>
          <a:p>
            <a:pPr marL="285750" lvl="0" indent="-285750">
              <a:lnSpc>
                <a:spcPct val="150000"/>
              </a:lnSpc>
              <a:buFont typeface="Wingdings" panose="05000000000000000000" pitchFamily="2" charset="2"/>
              <a:buChar char="Ø"/>
            </a:pPr>
            <a:r>
              <a:rPr lang="vi-VN" sz="2000"/>
              <a:t>Sảng rung</a:t>
            </a:r>
            <a:endParaRPr lang="en-US" sz="2000"/>
          </a:p>
          <a:p>
            <a:pPr marL="285750" lvl="0" indent="-285750">
              <a:lnSpc>
                <a:spcPct val="150000"/>
              </a:lnSpc>
              <a:buFont typeface="Wingdings" panose="05000000000000000000" pitchFamily="2" charset="2"/>
              <a:buChar char="Ø"/>
            </a:pPr>
            <a:r>
              <a:rPr lang="vi-VN" sz="2000"/>
              <a:t>Hôn mê toan xeton</a:t>
            </a:r>
            <a:endParaRPr lang="en-US" sz="2000"/>
          </a:p>
          <a:p>
            <a:pPr marL="285750" indent="-285750">
              <a:lnSpc>
                <a:spcPct val="150000"/>
              </a:lnSpc>
              <a:buFont typeface="Wingdings" panose="05000000000000000000" pitchFamily="2" charset="2"/>
              <a:buChar char="Ø"/>
            </a:pPr>
            <a:r>
              <a:rPr lang="vi-VN" sz="2000" smtClean="0"/>
              <a:t>Viêm </a:t>
            </a:r>
            <a:r>
              <a:rPr lang="vi-VN" sz="2000"/>
              <a:t>não</a:t>
            </a:r>
            <a:endParaRPr lang="en-US" sz="2000"/>
          </a:p>
          <a:p>
            <a:pPr marL="285750" indent="-285750">
              <a:lnSpc>
                <a:spcPct val="150000"/>
              </a:lnSpc>
              <a:buFont typeface="Wingdings" panose="05000000000000000000" pitchFamily="2" charset="2"/>
              <a:buChar char="Ø"/>
            </a:pPr>
            <a:r>
              <a:rPr lang="vi-VN" sz="2000" smtClean="0"/>
              <a:t>Sốt </a:t>
            </a:r>
            <a:r>
              <a:rPr lang="vi-VN" sz="2000"/>
              <a:t>rét</a:t>
            </a:r>
            <a:endParaRPr lang="en-US" sz="2000"/>
          </a:p>
          <a:p>
            <a:pPr marL="285750" indent="-285750">
              <a:lnSpc>
                <a:spcPct val="150000"/>
              </a:lnSpc>
              <a:buFont typeface="Wingdings" panose="05000000000000000000" pitchFamily="2" charset="2"/>
              <a:buChar char="Ø"/>
            </a:pPr>
            <a:r>
              <a:rPr lang="vi-VN" sz="2000" smtClean="0"/>
              <a:t>Viêm </a:t>
            </a:r>
            <a:r>
              <a:rPr lang="vi-VN" sz="2000"/>
              <a:t>màng não</a:t>
            </a:r>
            <a:endParaRPr lang="en-US" sz="2000"/>
          </a:p>
          <a:p>
            <a:pPr marL="285750" indent="-285750">
              <a:lnSpc>
                <a:spcPct val="150000"/>
              </a:lnSpc>
              <a:buFont typeface="Wingdings" panose="05000000000000000000" pitchFamily="2" charset="2"/>
              <a:buChar char="Ø"/>
            </a:pPr>
            <a:r>
              <a:rPr lang="vi-VN" sz="2000" smtClean="0"/>
              <a:t>Hội </a:t>
            </a:r>
            <a:r>
              <a:rPr lang="vi-VN" sz="2000"/>
              <a:t>chứng an thần kinh ác tính</a:t>
            </a:r>
            <a:endParaRPr lang="en-US" sz="2000"/>
          </a:p>
          <a:p>
            <a:pPr marL="285750" indent="-285750">
              <a:lnSpc>
                <a:spcPct val="150000"/>
              </a:lnSpc>
              <a:buFont typeface="Wingdings" panose="05000000000000000000" pitchFamily="2" charset="2"/>
              <a:buChar char="Ø"/>
            </a:pPr>
            <a:r>
              <a:rPr lang="vi-VN" sz="2000" smtClean="0"/>
              <a:t>Sốc </a:t>
            </a:r>
            <a:r>
              <a:rPr lang="vi-VN" sz="2000"/>
              <a:t>nhiễm khuẩn</a:t>
            </a:r>
            <a:endParaRPr lang="en-US" sz="2000"/>
          </a:p>
        </p:txBody>
      </p:sp>
    </p:spTree>
    <p:extLst>
      <p:ext uri="{BB962C8B-B14F-4D97-AF65-F5344CB8AC3E}">
        <p14:creationId xmlns:p14="http://schemas.microsoft.com/office/powerpoint/2010/main" val="3258670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87908" y="215153"/>
            <a:ext cx="3539266" cy="369332"/>
          </a:xfrm>
          <a:prstGeom prst="rect">
            <a:avLst/>
          </a:prstGeom>
          <a:noFill/>
        </p:spPr>
        <p:txBody>
          <a:bodyPr wrap="square" rtlCol="0">
            <a:spAutoFit/>
          </a:bodyPr>
          <a:lstStyle/>
          <a:p>
            <a:pPr algn="ctr"/>
            <a:r>
              <a:rPr lang="en-US" b="1" smtClean="0"/>
              <a:t>ĐIỀU TRỊ</a:t>
            </a:r>
            <a:endParaRPr lang="en-US" b="1"/>
          </a:p>
        </p:txBody>
      </p:sp>
      <p:sp>
        <p:nvSpPr>
          <p:cNvPr id="3" name="TextBox 2"/>
          <p:cNvSpPr txBox="1"/>
          <p:nvPr/>
        </p:nvSpPr>
        <p:spPr>
          <a:xfrm>
            <a:off x="1441525" y="584485"/>
            <a:ext cx="2753957" cy="456535"/>
          </a:xfrm>
          <a:prstGeom prst="rect">
            <a:avLst/>
          </a:prstGeom>
          <a:noFill/>
        </p:spPr>
        <p:txBody>
          <a:bodyPr wrap="square" rtlCol="0">
            <a:spAutoFit/>
          </a:bodyPr>
          <a:lstStyle/>
          <a:p>
            <a:pPr marR="0" lvl="0">
              <a:lnSpc>
                <a:spcPct val="150000"/>
              </a:lnSpc>
              <a:spcBef>
                <a:spcPts val="0"/>
              </a:spcBef>
              <a:spcAft>
                <a:spcPts val="0"/>
              </a:spcAft>
              <a:tabLst>
                <a:tab pos="279400" algn="l"/>
              </a:tabLst>
            </a:pPr>
            <a:r>
              <a:rPr lang="vi-VN" i="1">
                <a:latin typeface="Arial" panose="020B0604020202020204" pitchFamily="34" charset="0"/>
                <a:ea typeface="Arial" panose="020B0604020202020204" pitchFamily="34" charset="0"/>
                <a:cs typeface="Arial" panose="020B0604020202020204" pitchFamily="34" charset="0"/>
              </a:rPr>
              <a:t>Xử trí ngoài bệnh viện</a:t>
            </a:r>
            <a:endParaRPr lang="en-US" sz="160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p:cNvSpPr txBox="1"/>
          <p:nvPr/>
        </p:nvSpPr>
        <p:spPr>
          <a:xfrm>
            <a:off x="0" y="971719"/>
            <a:ext cx="6766560" cy="5078313"/>
          </a:xfrm>
          <a:prstGeom prst="rect">
            <a:avLst/>
          </a:prstGeom>
          <a:noFill/>
        </p:spPr>
        <p:txBody>
          <a:bodyPr wrap="square" rtlCol="0">
            <a:spAutoFit/>
          </a:bodyPr>
          <a:lstStyle/>
          <a:p>
            <a:pPr marL="742950" marR="0" lvl="1" indent="-285750" algn="just">
              <a:lnSpc>
                <a:spcPct val="150000"/>
              </a:lnSpc>
              <a:spcBef>
                <a:spcPts val="0"/>
              </a:spcBef>
              <a:spcAft>
                <a:spcPts val="0"/>
              </a:spcAft>
              <a:buFont typeface="Wingdings" panose="05000000000000000000" pitchFamily="2" charset="2"/>
              <a:buChar char="Ø"/>
              <a:tabLst>
                <a:tab pos="495300" algn="l"/>
              </a:tabLst>
            </a:pPr>
            <a:r>
              <a:rPr lang="vi-VN">
                <a:latin typeface="Arial" panose="020B0604020202020204" pitchFamily="34" charset="0"/>
                <a:ea typeface="Arial" panose="020B0604020202020204" pitchFamily="34" charset="0"/>
                <a:cs typeface="Arial" panose="020B0604020202020204" pitchFamily="34" charset="0"/>
              </a:rPr>
              <a:t>Làm mát ngay </a:t>
            </a:r>
            <a:r>
              <a:rPr lang="vi-VN">
                <a:latin typeface="Arial" panose="020B0604020202020204" pitchFamily="34" charset="0"/>
                <a:ea typeface="Arial" panose="020B0604020202020204" pitchFamily="34" charset="0"/>
                <a:cs typeface="Arial" panose="020B0604020202020204" pitchFamily="34" charset="0"/>
              </a:rPr>
              <a:t>tức </a:t>
            </a:r>
            <a:r>
              <a:rPr lang="vi-VN" smtClean="0">
                <a:latin typeface="Arial" panose="020B0604020202020204" pitchFamily="34" charset="0"/>
                <a:ea typeface="Arial" panose="020B0604020202020204" pitchFamily="34" charset="0"/>
                <a:cs typeface="Arial" panose="020B0604020202020204" pitchFamily="34" charset="0"/>
              </a:rPr>
              <a:t>thì</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241300" lvl="1" indent="-285750" algn="just">
              <a:lnSpc>
                <a:spcPct val="150000"/>
              </a:lnSpc>
              <a:spcBef>
                <a:spcPts val="0"/>
              </a:spcBef>
              <a:spcAft>
                <a:spcPts val="0"/>
              </a:spcAft>
              <a:buFont typeface="Wingdings" panose="05000000000000000000" pitchFamily="2" charset="2"/>
              <a:buChar char="Ø"/>
              <a:tabLst>
                <a:tab pos="499110" algn="l"/>
              </a:tabLst>
            </a:pPr>
            <a:r>
              <a:rPr lang="vi-VN">
                <a:latin typeface="Arial" panose="020B0604020202020204" pitchFamily="34" charset="0"/>
                <a:ea typeface="Arial" panose="020B0604020202020204" pitchFamily="34" charset="0"/>
                <a:cs typeface="Arial" panose="020B0604020202020204" pitchFamily="34" charset="0"/>
              </a:rPr>
              <a:t>Đưa nạn nhân ra khỏi môi trường nóng, cởi bỏ quần áo, chuyển tới nơi bóng râm, lên xe mát hay nhà mát</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241300" lvl="1" indent="-285750" algn="just">
              <a:lnSpc>
                <a:spcPct val="150000"/>
              </a:lnSpc>
              <a:spcBef>
                <a:spcPts val="0"/>
              </a:spcBef>
              <a:spcAft>
                <a:spcPts val="0"/>
              </a:spcAft>
              <a:buFont typeface="Wingdings" panose="05000000000000000000" pitchFamily="2" charset="2"/>
              <a:buChar char="Ø"/>
              <a:tabLst>
                <a:tab pos="499110" algn="l"/>
              </a:tabLst>
            </a:pPr>
            <a:r>
              <a:rPr lang="vi-VN">
                <a:latin typeface="Arial" panose="020B0604020202020204" pitchFamily="34" charset="0"/>
                <a:ea typeface="Arial" panose="020B0604020202020204" pitchFamily="34" charset="0"/>
                <a:cs typeface="Arial" panose="020B0604020202020204" pitchFamily="34" charset="0"/>
              </a:rPr>
              <a:t>Hỗ trợ đường thở, hô hấp, tuần hoàn bằng đặt đường truyền TM, thở oxy, thông khí hỗ trợ nếu </a:t>
            </a:r>
            <a:r>
              <a:rPr lang="vi-VN">
                <a:latin typeface="Arial" panose="020B0604020202020204" pitchFamily="34" charset="0"/>
                <a:ea typeface="Arial" panose="020B0604020202020204" pitchFamily="34" charset="0"/>
                <a:cs typeface="Arial" panose="020B0604020202020204" pitchFamily="34" charset="0"/>
              </a:rPr>
              <a:t>có </a:t>
            </a:r>
            <a:r>
              <a:rPr lang="en-US" smtClean="0">
                <a:latin typeface="Arial" panose="020B0604020202020204" pitchFamily="34" charset="0"/>
                <a:ea typeface="Arial" panose="020B0604020202020204" pitchFamily="34" charset="0"/>
                <a:cs typeface="Arial" panose="020B0604020202020204" pitchFamily="34" charset="0"/>
              </a:rPr>
              <a:t>điều kiện và chỉ định</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241300" lvl="1" indent="-285750" algn="just">
              <a:lnSpc>
                <a:spcPct val="150000"/>
              </a:lnSpc>
              <a:spcBef>
                <a:spcPts val="0"/>
              </a:spcBef>
              <a:spcAft>
                <a:spcPts val="0"/>
              </a:spcAft>
              <a:buFont typeface="Wingdings" panose="05000000000000000000" pitchFamily="2" charset="2"/>
              <a:buChar char="Ø"/>
              <a:tabLst>
                <a:tab pos="499110" algn="l"/>
              </a:tabLst>
            </a:pPr>
            <a:r>
              <a:rPr lang="vi-VN">
                <a:latin typeface="Arial" panose="020B0604020202020204" pitchFamily="34" charset="0"/>
                <a:ea typeface="Arial" panose="020B0604020202020204" pitchFamily="34" charset="0"/>
                <a:cs typeface="Arial" panose="020B0604020202020204" pitchFamily="34" charset="0"/>
              </a:rPr>
              <a:t>Làm mát tức thì bằng bất kỳ phương tiện gì sẵn có nhưng chuyển ngay vào viện nếu nghi ngờ sốc nhiệt</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50000"/>
              </a:lnSpc>
              <a:spcBef>
                <a:spcPts val="0"/>
              </a:spcBef>
              <a:spcAft>
                <a:spcPts val="0"/>
              </a:spcAft>
              <a:buFont typeface="Wingdings" panose="05000000000000000000" pitchFamily="2" charset="2"/>
              <a:buChar char="Ø"/>
              <a:tabLst>
                <a:tab pos="495300" algn="l"/>
              </a:tabLst>
            </a:pPr>
            <a:r>
              <a:rPr lang="vi-VN">
                <a:latin typeface="Arial" panose="020B0604020202020204" pitchFamily="34" charset="0"/>
                <a:ea typeface="Arial" panose="020B0604020202020204" pitchFamily="34" charset="0"/>
                <a:cs typeface="Arial" panose="020B0604020202020204" pitchFamily="34" charset="0"/>
              </a:rPr>
              <a:t>Áp nước ấm trên người nạn nhân sau đó dùng quạt để tăng quá trình bốc hơi</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50000"/>
              </a:lnSpc>
              <a:spcBef>
                <a:spcPts val="0"/>
              </a:spcBef>
              <a:spcAft>
                <a:spcPts val="0"/>
              </a:spcAft>
              <a:buFont typeface="Wingdings" panose="05000000000000000000" pitchFamily="2" charset="2"/>
              <a:buChar char="Ø"/>
              <a:tabLst>
                <a:tab pos="495300" algn="l"/>
              </a:tabLst>
            </a:pPr>
            <a:r>
              <a:rPr lang="vi-VN">
                <a:latin typeface="Arial" panose="020B0604020202020204" pitchFamily="34" charset="0"/>
                <a:ea typeface="Arial" panose="020B0604020202020204" pitchFamily="34" charset="0"/>
                <a:cs typeface="Arial" panose="020B0604020202020204" pitchFamily="34" charset="0"/>
              </a:rPr>
              <a:t>Áp gói nước đá lên người nạn nhân vùng cổ, nách, bẹn</a:t>
            </a:r>
            <a:endParaRPr lang="en-US" sz="1600" smtClean="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50000"/>
              </a:lnSpc>
              <a:spcBef>
                <a:spcPts val="0"/>
              </a:spcBef>
              <a:spcAft>
                <a:spcPts val="0"/>
              </a:spcAft>
              <a:buFont typeface="Wingdings" panose="05000000000000000000" pitchFamily="2" charset="2"/>
              <a:buChar char="Ø"/>
              <a:tabLst>
                <a:tab pos="495300" algn="l"/>
              </a:tabLst>
            </a:pPr>
            <a:r>
              <a:rPr lang="vi-VN">
                <a:latin typeface="Arial" panose="020B0604020202020204" pitchFamily="34" charset="0"/>
                <a:ea typeface="Arial" panose="020B0604020202020204" pitchFamily="34" charset="0"/>
                <a:cs typeface="Arial" panose="020B0604020202020204" pitchFamily="34" charset="0"/>
              </a:rPr>
              <a:t>Chuyển nạn nhân bằng xe điều hoà hoặc mở cửa sổ.</a:t>
            </a:r>
            <a:endParaRPr lang="en-US" sz="160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007145" y="1563034"/>
            <a:ext cx="4761389" cy="3895682"/>
          </a:xfrm>
          <a:prstGeom prst="rect">
            <a:avLst/>
          </a:prstGeom>
        </p:spPr>
      </p:pic>
    </p:spTree>
    <p:extLst>
      <p:ext uri="{BB962C8B-B14F-4D97-AF65-F5344CB8AC3E}">
        <p14:creationId xmlns:p14="http://schemas.microsoft.com/office/powerpoint/2010/main" val="245981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7586" y="268941"/>
            <a:ext cx="2592593" cy="400110"/>
          </a:xfrm>
          <a:prstGeom prst="rect">
            <a:avLst/>
          </a:prstGeom>
          <a:noFill/>
        </p:spPr>
        <p:txBody>
          <a:bodyPr wrap="square" rtlCol="0">
            <a:spAutoFit/>
          </a:bodyPr>
          <a:lstStyle/>
          <a:p>
            <a:r>
              <a:rPr lang="en-US" sz="2000" b="1" i="1" smtClean="0"/>
              <a:t>Xử trí tại Bệnh viện</a:t>
            </a:r>
            <a:endParaRPr lang="en-US" sz="2000" b="1" i="1"/>
          </a:p>
        </p:txBody>
      </p:sp>
      <p:sp>
        <p:nvSpPr>
          <p:cNvPr id="3" name="TextBox 2"/>
          <p:cNvSpPr txBox="1"/>
          <p:nvPr/>
        </p:nvSpPr>
        <p:spPr>
          <a:xfrm>
            <a:off x="1226371" y="1312432"/>
            <a:ext cx="10144461" cy="3734356"/>
          </a:xfrm>
          <a:prstGeom prst="rect">
            <a:avLst/>
          </a:prstGeom>
          <a:noFill/>
        </p:spPr>
        <p:txBody>
          <a:bodyPr wrap="square" rtlCol="0">
            <a:spAutoFit/>
          </a:bodyPr>
          <a:lstStyle/>
          <a:p>
            <a:pPr marL="539750" marR="355600" indent="-285750" algn="just">
              <a:lnSpc>
                <a:spcPct val="150000"/>
              </a:lnSpc>
              <a:spcBef>
                <a:spcPts val="0"/>
              </a:spcBef>
              <a:spcAft>
                <a:spcPts val="800"/>
              </a:spcAft>
              <a:buFont typeface="Wingdings" panose="05000000000000000000" pitchFamily="2" charset="2"/>
              <a:buChar char="Ø"/>
            </a:pPr>
            <a:r>
              <a:rPr lang="vi-VN" sz="2000">
                <a:latin typeface="Arial" panose="020B0604020202020204" pitchFamily="34" charset="0"/>
                <a:ea typeface="Arial" panose="020B0604020202020204" pitchFamily="34" charset="0"/>
                <a:cs typeface="Arial" panose="020B0604020202020204" pitchFamily="34" charset="0"/>
              </a:rPr>
              <a:t>Nghỉ ngơi, cách ly khỏi môi trường nóng, điều chỉnh thiếu nước và điện </a:t>
            </a:r>
            <a:r>
              <a:rPr lang="vi-VN" sz="2000">
                <a:latin typeface="Arial" panose="020B0604020202020204" pitchFamily="34" charset="0"/>
                <a:ea typeface="Arial" panose="020B0604020202020204" pitchFamily="34" charset="0"/>
                <a:cs typeface="Arial" panose="020B0604020202020204" pitchFamily="34" charset="0"/>
              </a:rPr>
              <a:t>giải </a:t>
            </a:r>
            <a:endParaRPr lang="en-US" sz="2000">
              <a:latin typeface="Arial" panose="020B0604020202020204" pitchFamily="34" charset="0"/>
              <a:ea typeface="Arial" panose="020B0604020202020204" pitchFamily="34" charset="0"/>
              <a:cs typeface="Arial" panose="020B0604020202020204" pitchFamily="34" charset="0"/>
            </a:endParaRPr>
          </a:p>
          <a:p>
            <a:pPr marL="539750" marR="355600" indent="-285750" algn="just">
              <a:lnSpc>
                <a:spcPct val="150000"/>
              </a:lnSpc>
              <a:spcBef>
                <a:spcPts val="0"/>
              </a:spcBef>
              <a:spcAft>
                <a:spcPts val="800"/>
              </a:spcAft>
              <a:buFont typeface="Wingdings" panose="05000000000000000000" pitchFamily="2" charset="2"/>
              <a:buChar char="Ø"/>
            </a:pPr>
            <a:r>
              <a:rPr lang="vi-VN" sz="2000" smtClean="0">
                <a:latin typeface="Arial" panose="020B0604020202020204" pitchFamily="34" charset="0"/>
                <a:ea typeface="Arial" panose="020B0604020202020204" pitchFamily="34" charset="0"/>
                <a:cs typeface="Arial" panose="020B0604020202020204" pitchFamily="34" charset="0"/>
              </a:rPr>
              <a:t>Làm </a:t>
            </a:r>
            <a:r>
              <a:rPr lang="vi-VN" sz="2000">
                <a:latin typeface="Arial" panose="020B0604020202020204" pitchFamily="34" charset="0"/>
                <a:ea typeface="Arial" panose="020B0604020202020204" pitchFamily="34" charset="0"/>
                <a:cs typeface="Arial" panose="020B0604020202020204" pitchFamily="34" charset="0"/>
              </a:rPr>
              <a:t>mát nhẹ nhàng bằng chườm mát lên cổ, nách</a:t>
            </a:r>
            <a:r>
              <a:rPr lang="vi-VN" sz="2000">
                <a:latin typeface="Arial" panose="020B0604020202020204" pitchFamily="34" charset="0"/>
                <a:ea typeface="Arial" panose="020B0604020202020204" pitchFamily="34" charset="0"/>
                <a:cs typeface="Arial" panose="020B0604020202020204" pitchFamily="34" charset="0"/>
              </a:rPr>
              <a:t>, </a:t>
            </a:r>
            <a:r>
              <a:rPr lang="vi-VN" sz="2000" smtClean="0">
                <a:latin typeface="Arial" panose="020B0604020202020204" pitchFamily="34" charset="0"/>
                <a:ea typeface="Arial" panose="020B0604020202020204" pitchFamily="34" charset="0"/>
                <a:cs typeface="Arial" panose="020B0604020202020204" pitchFamily="34" charset="0"/>
              </a:rPr>
              <a:t>bẹn</a:t>
            </a:r>
            <a:endParaRPr lang="en-US" sz="2000">
              <a:latin typeface="Arial" panose="020B0604020202020204" pitchFamily="34" charset="0"/>
              <a:ea typeface="Arial" panose="020B0604020202020204" pitchFamily="34" charset="0"/>
              <a:cs typeface="Arial" panose="020B0604020202020204" pitchFamily="34" charset="0"/>
            </a:endParaRPr>
          </a:p>
          <a:p>
            <a:pPr marL="539750" marR="355600" indent="-285750" algn="just">
              <a:lnSpc>
                <a:spcPct val="150000"/>
              </a:lnSpc>
              <a:spcBef>
                <a:spcPts val="0"/>
              </a:spcBef>
              <a:spcAft>
                <a:spcPts val="800"/>
              </a:spcAft>
              <a:buFont typeface="Wingdings" panose="05000000000000000000" pitchFamily="2" charset="2"/>
              <a:buChar char="Ø"/>
            </a:pPr>
            <a:r>
              <a:rPr lang="vi-VN" sz="2000" smtClean="0">
                <a:latin typeface="Arial" panose="020B0604020202020204" pitchFamily="34" charset="0"/>
                <a:ea typeface="Arial" panose="020B0604020202020204" pitchFamily="34" charset="0"/>
                <a:cs typeface="Arial" panose="020B0604020202020204" pitchFamily="34" charset="0"/>
              </a:rPr>
              <a:t>Nếu </a:t>
            </a:r>
            <a:r>
              <a:rPr lang="vi-VN" sz="2000">
                <a:latin typeface="Arial" panose="020B0604020202020204" pitchFamily="34" charset="0"/>
                <a:ea typeface="Arial" panose="020B0604020202020204" pitchFamily="34" charset="0"/>
                <a:cs typeface="Arial" panose="020B0604020202020204" pitchFamily="34" charset="0"/>
              </a:rPr>
              <a:t>nhẹ hơn, uống dịch muối Natriclorua 0.1</a:t>
            </a:r>
            <a:r>
              <a:rPr lang="vi-VN" sz="2000">
                <a:latin typeface="Arial" panose="020B0604020202020204" pitchFamily="34" charset="0"/>
                <a:ea typeface="Arial" panose="020B0604020202020204" pitchFamily="34" charset="0"/>
                <a:cs typeface="Arial" panose="020B0604020202020204" pitchFamily="34" charset="0"/>
              </a:rPr>
              <a:t>%, </a:t>
            </a:r>
            <a:r>
              <a:rPr lang="vi-VN" sz="2000" smtClean="0">
                <a:latin typeface="Arial" panose="020B0604020202020204" pitchFamily="34" charset="0"/>
                <a:ea typeface="Arial" panose="020B0604020202020204" pitchFamily="34" charset="0"/>
                <a:cs typeface="Arial" panose="020B0604020202020204" pitchFamily="34" charset="0"/>
              </a:rPr>
              <a:t>n</a:t>
            </a:r>
            <a:r>
              <a:rPr lang="en-US" sz="2000" smtClean="0">
                <a:latin typeface="Arial" panose="020B0604020202020204" pitchFamily="34" charset="0"/>
                <a:ea typeface="Arial" panose="020B0604020202020204" pitchFamily="34" charset="0"/>
                <a:cs typeface="Arial" panose="020B0604020202020204" pitchFamily="34" charset="0"/>
              </a:rPr>
              <a:t>ếu</a:t>
            </a:r>
            <a:r>
              <a:rPr lang="vi-VN" sz="2000" smtClean="0">
                <a:latin typeface="Arial" panose="020B0604020202020204" pitchFamily="34" charset="0"/>
                <a:ea typeface="Arial" panose="020B0604020202020204" pitchFamily="34" charset="0"/>
                <a:cs typeface="Arial" panose="020B0604020202020204" pitchFamily="34" charset="0"/>
              </a:rPr>
              <a:t> </a:t>
            </a:r>
            <a:r>
              <a:rPr lang="vi-VN" sz="2000">
                <a:latin typeface="Arial" panose="020B0604020202020204" pitchFamily="34" charset="0"/>
                <a:ea typeface="Arial" panose="020B0604020202020204" pitchFamily="34" charset="0"/>
                <a:cs typeface="Arial" panose="020B0604020202020204" pitchFamily="34" charset="0"/>
              </a:rPr>
              <a:t>tụt HA tư thế hoặc nhiều triệu chứng nặng nên truyền dịch qua đường </a:t>
            </a:r>
            <a:r>
              <a:rPr lang="vi-VN" sz="2000">
                <a:latin typeface="Arial" panose="020B0604020202020204" pitchFamily="34" charset="0"/>
                <a:ea typeface="Arial" panose="020B0604020202020204" pitchFamily="34" charset="0"/>
                <a:cs typeface="Arial" panose="020B0604020202020204" pitchFamily="34" charset="0"/>
              </a:rPr>
              <a:t>tĩnh </a:t>
            </a:r>
            <a:r>
              <a:rPr lang="vi-VN" sz="2000" smtClean="0">
                <a:latin typeface="Arial" panose="020B0604020202020204" pitchFamily="34" charset="0"/>
                <a:ea typeface="Arial" panose="020B0604020202020204" pitchFamily="34" charset="0"/>
                <a:cs typeface="Arial" panose="020B0604020202020204" pitchFamily="34" charset="0"/>
              </a:rPr>
              <a:t>mạch.</a:t>
            </a:r>
            <a:endParaRPr lang="en-US" sz="2000">
              <a:latin typeface="Arial" panose="020B0604020202020204" pitchFamily="34" charset="0"/>
              <a:ea typeface="Arial" panose="020B0604020202020204" pitchFamily="34" charset="0"/>
              <a:cs typeface="Arial" panose="020B0604020202020204" pitchFamily="34" charset="0"/>
            </a:endParaRPr>
          </a:p>
          <a:p>
            <a:pPr marL="539750" marR="355600" indent="-285750" algn="just">
              <a:lnSpc>
                <a:spcPct val="150000"/>
              </a:lnSpc>
              <a:spcBef>
                <a:spcPts val="0"/>
              </a:spcBef>
              <a:spcAft>
                <a:spcPts val="800"/>
              </a:spcAft>
              <a:buFont typeface="Wingdings" panose="05000000000000000000" pitchFamily="2" charset="2"/>
              <a:buChar char="Ø"/>
            </a:pPr>
            <a:r>
              <a:rPr lang="vi-VN" sz="2000" smtClean="0">
                <a:latin typeface="Arial" panose="020B0604020202020204" pitchFamily="34" charset="0"/>
                <a:ea typeface="Arial" panose="020B0604020202020204" pitchFamily="34" charset="0"/>
                <a:cs typeface="Arial" panose="020B0604020202020204" pitchFamily="34" charset="0"/>
              </a:rPr>
              <a:t>Bù </a:t>
            </a:r>
            <a:r>
              <a:rPr lang="vi-VN" sz="2000">
                <a:latin typeface="Arial" panose="020B0604020202020204" pitchFamily="34" charset="0"/>
                <a:ea typeface="Arial" panose="020B0604020202020204" pitchFamily="34" charset="0"/>
                <a:cs typeface="Arial" panose="020B0604020202020204" pitchFamily="34" charset="0"/>
              </a:rPr>
              <a:t>lượng dịch thiếu hụt, nên truyền chậm (1/3 tổng lượng nước thiếu bù lại trong 3 – 6 giờ đầu, phần còn lại trong 6 – 9 giờ tiếp theo).</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539750" marR="0" indent="-285750" algn="just">
              <a:lnSpc>
                <a:spcPct val="150000"/>
              </a:lnSpc>
              <a:spcBef>
                <a:spcPts val="0"/>
              </a:spcBef>
              <a:spcAft>
                <a:spcPts val="800"/>
              </a:spcAft>
              <a:buFont typeface="Wingdings" panose="05000000000000000000" pitchFamily="2" charset="2"/>
              <a:buChar char="Ø"/>
            </a:pPr>
            <a:r>
              <a:rPr lang="vi-VN" sz="2000">
                <a:latin typeface="Arial" panose="020B0604020202020204" pitchFamily="34" charset="0"/>
                <a:ea typeface="Arial" panose="020B0604020202020204" pitchFamily="34" charset="0"/>
                <a:cs typeface="Arial" panose="020B0604020202020204" pitchFamily="34" charset="0"/>
              </a:rPr>
              <a:t>Theo dõi dấu hiệu sống, HA tư thế, lượng nước tiểu/giờ</a:t>
            </a:r>
            <a:endParaRPr lang="en-US" sz="200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p:cNvSpPr txBox="1"/>
          <p:nvPr/>
        </p:nvSpPr>
        <p:spPr>
          <a:xfrm>
            <a:off x="1549101" y="925158"/>
            <a:ext cx="3657600" cy="461665"/>
          </a:xfrm>
          <a:prstGeom prst="rect">
            <a:avLst/>
          </a:prstGeom>
          <a:noFill/>
        </p:spPr>
        <p:txBody>
          <a:bodyPr wrap="square" rtlCol="0">
            <a:spAutoFit/>
          </a:bodyPr>
          <a:lstStyle/>
          <a:p>
            <a:r>
              <a:rPr lang="en-US" sz="2400" i="1" smtClean="0"/>
              <a:t>Mức độ nhẹ</a:t>
            </a:r>
            <a:endParaRPr lang="en-US" sz="2400" i="1"/>
          </a:p>
        </p:txBody>
      </p:sp>
    </p:spTree>
    <p:extLst>
      <p:ext uri="{BB962C8B-B14F-4D97-AF65-F5344CB8AC3E}">
        <p14:creationId xmlns:p14="http://schemas.microsoft.com/office/powerpoint/2010/main" val="377380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08037" y="1129553"/>
            <a:ext cx="10230523"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mtClean="0"/>
              <a:t>Xử trí A,B,C,D…</a:t>
            </a:r>
          </a:p>
          <a:p>
            <a:pPr marL="285750" indent="-285750" algn="just">
              <a:lnSpc>
                <a:spcPct val="150000"/>
              </a:lnSpc>
              <a:buFont typeface="Wingdings" panose="05000000000000000000" pitchFamily="2" charset="2"/>
              <a:buChar char="Ø"/>
            </a:pPr>
            <a:r>
              <a:rPr lang="en-US" smtClean="0"/>
              <a:t>Nên đo nhiệt độ cơ thể trung tâm liên tục</a:t>
            </a:r>
          </a:p>
          <a:p>
            <a:pPr marL="285750" indent="-285750" algn="just">
              <a:lnSpc>
                <a:spcPct val="150000"/>
              </a:lnSpc>
              <a:buFont typeface="Wingdings" panose="05000000000000000000" pitchFamily="2" charset="2"/>
              <a:buChar char="Ø"/>
            </a:pPr>
            <a:r>
              <a:rPr lang="en-US" smtClean="0"/>
              <a:t>Làm mát tích cực</a:t>
            </a:r>
            <a:r>
              <a:rPr lang="en-US"/>
              <a:t> </a:t>
            </a:r>
            <a:r>
              <a:rPr lang="en-US" smtClean="0"/>
              <a:t>- </a:t>
            </a:r>
            <a:r>
              <a:rPr lang="vi-VN" smtClean="0"/>
              <a:t>giảm </a:t>
            </a:r>
            <a:r>
              <a:rPr lang="vi-VN"/>
              <a:t>nhiệt </a:t>
            </a:r>
            <a:r>
              <a:rPr lang="vi-VN"/>
              <a:t>độ </a:t>
            </a:r>
            <a:r>
              <a:rPr lang="vi-VN" smtClean="0"/>
              <a:t>0.2oC/phút.</a:t>
            </a:r>
            <a:r>
              <a:rPr lang="en-US" smtClean="0"/>
              <a:t> D</a:t>
            </a:r>
            <a:r>
              <a:rPr lang="vi-VN" smtClean="0"/>
              <a:t>ừng </a:t>
            </a:r>
            <a:r>
              <a:rPr lang="vi-VN"/>
              <a:t>khi nhiệt độ </a:t>
            </a:r>
            <a:r>
              <a:rPr lang="vi-VN"/>
              <a:t>là </a:t>
            </a:r>
            <a:r>
              <a:rPr lang="vi-VN" smtClean="0"/>
              <a:t>38</a:t>
            </a:r>
            <a:r>
              <a:rPr lang="en-US" smtClean="0"/>
              <a:t> - 39</a:t>
            </a:r>
            <a:r>
              <a:rPr lang="vi-VN" smtClean="0"/>
              <a:t> </a:t>
            </a:r>
            <a:r>
              <a:rPr lang="vi-VN"/>
              <a:t>độ.</a:t>
            </a:r>
            <a:endParaRPr lang="en-US"/>
          </a:p>
          <a:p>
            <a:pPr marL="285750" indent="-285750" algn="just">
              <a:lnSpc>
                <a:spcPct val="150000"/>
              </a:lnSpc>
              <a:buFont typeface="Wingdings" panose="05000000000000000000" pitchFamily="2" charset="2"/>
              <a:buChar char="Ø"/>
            </a:pPr>
            <a:r>
              <a:rPr lang="vi-VN" smtClean="0"/>
              <a:t>Dùng </a:t>
            </a:r>
            <a:r>
              <a:rPr lang="vi-VN"/>
              <a:t>nước đá hoặc nhúng nạn nhân vào </a:t>
            </a:r>
            <a:r>
              <a:rPr lang="vi-VN"/>
              <a:t>bể </a:t>
            </a:r>
            <a:r>
              <a:rPr lang="vi-VN" smtClean="0"/>
              <a:t>lạnh</a:t>
            </a:r>
            <a:r>
              <a:rPr lang="en-US" smtClean="0"/>
              <a:t> =&gt;</a:t>
            </a:r>
            <a:r>
              <a:rPr lang="vi-VN" smtClean="0"/>
              <a:t>hiệu </a:t>
            </a:r>
            <a:r>
              <a:rPr lang="vi-VN"/>
              <a:t>quả </a:t>
            </a:r>
            <a:r>
              <a:rPr lang="vi-VN" smtClean="0"/>
              <a:t>nhanh</a:t>
            </a:r>
            <a:r>
              <a:rPr lang="en-US" smtClean="0"/>
              <a:t> - </a:t>
            </a:r>
            <a:r>
              <a:rPr lang="vi-VN" smtClean="0"/>
              <a:t>nhiều </a:t>
            </a:r>
            <a:r>
              <a:rPr lang="vi-VN"/>
              <a:t>biến </a:t>
            </a:r>
            <a:r>
              <a:rPr lang="vi-VN" smtClean="0"/>
              <a:t>chứng</a:t>
            </a:r>
            <a:r>
              <a:rPr lang="en-US" smtClean="0"/>
              <a:t>:</a:t>
            </a:r>
            <a:r>
              <a:rPr lang="vi-VN" smtClean="0"/>
              <a:t> </a:t>
            </a:r>
            <a:r>
              <a:rPr lang="vi-VN"/>
              <a:t>gây co mạch ngoại biên, shunt máu, </a:t>
            </a:r>
            <a:r>
              <a:rPr lang="vi-VN"/>
              <a:t>run</a:t>
            </a:r>
            <a:r>
              <a:rPr lang="vi-VN" smtClean="0"/>
              <a:t>.</a:t>
            </a:r>
            <a:endParaRPr lang="en-US" smtClean="0"/>
          </a:p>
          <a:p>
            <a:pPr marL="285750" indent="-285750" algn="just">
              <a:lnSpc>
                <a:spcPct val="150000"/>
              </a:lnSpc>
              <a:buFont typeface="Wingdings" panose="05000000000000000000" pitchFamily="2" charset="2"/>
              <a:buChar char="Ø"/>
            </a:pPr>
            <a:r>
              <a:rPr lang="en-US" smtClean="0"/>
              <a:t>Trạng thái kích thích, run cơ do hạ thân nhiệt có thể gây sinh nhiệt</a:t>
            </a:r>
            <a:endParaRPr lang="en-US"/>
          </a:p>
          <a:p>
            <a:pPr marL="285750" indent="-285750" algn="just">
              <a:lnSpc>
                <a:spcPct val="150000"/>
              </a:lnSpc>
              <a:buFont typeface="Wingdings" panose="05000000000000000000" pitchFamily="2" charset="2"/>
              <a:buChar char="Ø"/>
            </a:pPr>
            <a:r>
              <a:rPr lang="en-US" smtClean="0"/>
              <a:t>Điều chỉnh rối loạn nước, điện giải, hỗ trợ tổn thương cơ quan đích: Thông khí nhân tạo, an thần, DIC, suy đa tạng….</a:t>
            </a:r>
            <a:endParaRPr lang="en-US"/>
          </a:p>
          <a:p>
            <a:pPr marL="285750" indent="-285750" algn="just">
              <a:lnSpc>
                <a:spcPct val="150000"/>
              </a:lnSpc>
              <a:buFont typeface="Wingdings" panose="05000000000000000000" pitchFamily="2" charset="2"/>
              <a:buChar char="Ø"/>
            </a:pPr>
            <a:r>
              <a:rPr lang="vi-VN" smtClean="0"/>
              <a:t>Người </a:t>
            </a:r>
            <a:r>
              <a:rPr lang="vi-VN"/>
              <a:t>già giảm thích nghi với nhiệt độ và có nhiều bệnh kèm </a:t>
            </a:r>
            <a:r>
              <a:rPr lang="vi-VN"/>
              <a:t>theo </a:t>
            </a:r>
            <a:r>
              <a:rPr lang="en-US" smtClean="0"/>
              <a:t>phải </a:t>
            </a:r>
            <a:r>
              <a:rPr lang="vi-VN" smtClean="0"/>
              <a:t>theo </a:t>
            </a:r>
            <a:r>
              <a:rPr lang="vi-VN"/>
              <a:t>dõi tim mạch, đánh giá thường xuyên và bù dịch thận trọng.</a:t>
            </a:r>
            <a:endParaRPr lang="en-US"/>
          </a:p>
        </p:txBody>
      </p:sp>
      <p:sp>
        <p:nvSpPr>
          <p:cNvPr id="3" name="TextBox 2"/>
          <p:cNvSpPr txBox="1"/>
          <p:nvPr/>
        </p:nvSpPr>
        <p:spPr>
          <a:xfrm>
            <a:off x="1108037" y="580913"/>
            <a:ext cx="4281543" cy="461665"/>
          </a:xfrm>
          <a:prstGeom prst="rect">
            <a:avLst/>
          </a:prstGeom>
          <a:noFill/>
        </p:spPr>
        <p:txBody>
          <a:bodyPr wrap="square" rtlCol="0">
            <a:spAutoFit/>
          </a:bodyPr>
          <a:lstStyle/>
          <a:p>
            <a:r>
              <a:rPr lang="en-US" sz="2400" b="1" i="1" smtClean="0"/>
              <a:t>Mức độ nặng – sốc nhiệt</a:t>
            </a:r>
            <a:endParaRPr lang="en-US" sz="2400" b="1" i="1"/>
          </a:p>
        </p:txBody>
      </p:sp>
      <p:sp>
        <p:nvSpPr>
          <p:cNvPr id="4" name="TextBox 3"/>
          <p:cNvSpPr txBox="1"/>
          <p:nvPr/>
        </p:nvSpPr>
        <p:spPr>
          <a:xfrm>
            <a:off x="1237130" y="5463845"/>
            <a:ext cx="10241280" cy="369332"/>
          </a:xfrm>
          <a:prstGeom prst="rect">
            <a:avLst/>
          </a:prstGeom>
          <a:noFill/>
        </p:spPr>
        <p:txBody>
          <a:bodyPr wrap="square" rtlCol="0">
            <a:spAutoFit/>
          </a:bodyPr>
          <a:lstStyle/>
          <a:p>
            <a:r>
              <a:rPr lang="en-US" b="1" i="1" smtClean="0">
                <a:solidFill>
                  <a:srgbClr val="FF0000"/>
                </a:solidFill>
              </a:rPr>
              <a:t>Các thuốc hạ sốt không có vai trò hạ thân nhiệt – có thể làm nặng thêm tình trạng của bệnh</a:t>
            </a:r>
            <a:endParaRPr lang="en-US" b="1" i="1">
              <a:solidFill>
                <a:srgbClr val="FF0000"/>
              </a:solidFill>
            </a:endParaRPr>
          </a:p>
        </p:txBody>
      </p:sp>
    </p:spTree>
    <p:extLst>
      <p:ext uri="{BB962C8B-B14F-4D97-AF65-F5344CB8AC3E}">
        <p14:creationId xmlns:p14="http://schemas.microsoft.com/office/powerpoint/2010/main" val="2050203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6217" y="871369"/>
            <a:ext cx="10456433" cy="544251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Ø"/>
            </a:pPr>
            <a:r>
              <a:rPr lang="vi-VN"/>
              <a:t>Tim mạch</a:t>
            </a:r>
            <a:r>
              <a:rPr lang="vi-VN"/>
              <a:t>: </a:t>
            </a:r>
            <a:r>
              <a:rPr lang="en-US" smtClean="0"/>
              <a:t>Suy tim mất bù cấp tính, tổn thương cơ tim do tăng các dấu ấn sinh học, </a:t>
            </a:r>
            <a:r>
              <a:rPr lang="vi-VN"/>
              <a:t>nhịp nhanh xoang và các nhịp </a:t>
            </a:r>
            <a:r>
              <a:rPr lang="vi-VN"/>
              <a:t>nhanh </a:t>
            </a:r>
            <a:r>
              <a:rPr lang="vi-VN" smtClean="0"/>
              <a:t>khác</a:t>
            </a:r>
            <a:r>
              <a:rPr lang="en-US" smtClean="0"/>
              <a:t>;</a:t>
            </a:r>
            <a:r>
              <a:rPr lang="vi-VN" smtClean="0"/>
              <a:t> </a:t>
            </a:r>
            <a:r>
              <a:rPr lang="vi-VN"/>
              <a:t>bất thường </a:t>
            </a:r>
            <a:r>
              <a:rPr lang="vi-VN"/>
              <a:t>dẫn </a:t>
            </a:r>
            <a:r>
              <a:rPr lang="vi-VN" smtClean="0"/>
              <a:t>truyền</a:t>
            </a:r>
            <a:r>
              <a:rPr lang="en-US" smtClean="0"/>
              <a:t>:</a:t>
            </a:r>
            <a:r>
              <a:rPr lang="vi-VN" smtClean="0"/>
              <a:t> </a:t>
            </a:r>
            <a:r>
              <a:rPr lang="vi-VN"/>
              <a:t>khoảng QT kéo dài, kiểu Brugada thoáng qua và thay đổi ST-T không </a:t>
            </a:r>
            <a:r>
              <a:rPr lang="vi-VN"/>
              <a:t>đặc </a:t>
            </a:r>
            <a:r>
              <a:rPr lang="vi-VN" smtClean="0"/>
              <a:t>hiệu</a:t>
            </a:r>
            <a:r>
              <a:rPr lang="en-US" smtClean="0"/>
              <a:t>;</a:t>
            </a:r>
          </a:p>
          <a:p>
            <a:pPr marL="285750" lvl="0" indent="-285750" algn="just">
              <a:lnSpc>
                <a:spcPct val="150000"/>
              </a:lnSpc>
              <a:buFont typeface="Wingdings" panose="05000000000000000000" pitchFamily="2" charset="2"/>
              <a:buChar char="Ø"/>
            </a:pPr>
            <a:r>
              <a:rPr lang="en-US" smtClean="0"/>
              <a:t>Hạ huyết áp: suy tim, giãn mạch ngoại vi và thiếu dịch</a:t>
            </a:r>
            <a:endParaRPr lang="en-US"/>
          </a:p>
          <a:p>
            <a:pPr marL="285750" lvl="0" indent="-285750" algn="just">
              <a:lnSpc>
                <a:spcPct val="150000"/>
              </a:lnSpc>
              <a:buFont typeface="Wingdings" panose="05000000000000000000" pitchFamily="2" charset="2"/>
              <a:buChar char="Ø"/>
            </a:pPr>
            <a:r>
              <a:rPr lang="vi-VN"/>
              <a:t>Phổi</a:t>
            </a:r>
            <a:r>
              <a:rPr lang="vi-VN"/>
              <a:t>: </a:t>
            </a:r>
            <a:r>
              <a:rPr lang="en-US" smtClean="0">
                <a:latin typeface="Arial" panose="020B0604020202020204" pitchFamily="34" charset="0"/>
                <a:cs typeface="Arial" panose="020B0604020202020204" pitchFamily="34" charset="0"/>
              </a:rPr>
              <a:t>hít </a:t>
            </a:r>
            <a:r>
              <a:rPr lang="en-US">
                <a:latin typeface="Arial" panose="020B0604020202020204" pitchFamily="34" charset="0"/>
                <a:cs typeface="Arial" panose="020B0604020202020204" pitchFamily="34" charset="0"/>
              </a:rPr>
              <a:t>sặc, co thắt phế quản, phù phổi không do tim</a:t>
            </a:r>
            <a:r>
              <a:rPr lang="en-US">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ARDS, </a:t>
            </a:r>
            <a:r>
              <a:rPr lang="en-US">
                <a:latin typeface="Arial" panose="020B0604020202020204" pitchFamily="34" charset="0"/>
                <a:cs typeface="Arial" panose="020B0604020202020204" pitchFamily="34" charset="0"/>
              </a:rPr>
              <a:t>viêm phổi, nhồi máu phổi và xuất </a:t>
            </a:r>
            <a:r>
              <a:rPr lang="en-US">
                <a:latin typeface="Arial" panose="020B0604020202020204" pitchFamily="34" charset="0"/>
                <a:cs typeface="Arial" panose="020B0604020202020204" pitchFamily="34" charset="0"/>
              </a:rPr>
              <a:t>huyết </a:t>
            </a:r>
            <a:r>
              <a:rPr lang="en-US" smtClean="0">
                <a:latin typeface="Arial" panose="020B0604020202020204" pitchFamily="34" charset="0"/>
                <a:cs typeface="Arial" panose="020B0604020202020204" pitchFamily="34" charset="0"/>
              </a:rPr>
              <a:t>phổi</a:t>
            </a:r>
          </a:p>
          <a:p>
            <a:pPr marL="285750" lvl="0" indent="-285750" algn="just">
              <a:lnSpc>
                <a:spcPct val="150000"/>
              </a:lnSpc>
              <a:buFont typeface="Wingdings" panose="05000000000000000000" pitchFamily="2" charset="2"/>
              <a:buChar char="Ø"/>
            </a:pPr>
            <a:r>
              <a:rPr lang="vi-VN" smtClean="0">
                <a:latin typeface="Arial" panose="020B0604020202020204" pitchFamily="34" charset="0"/>
                <a:cs typeface="Arial" panose="020B0604020202020204" pitchFamily="34" charset="0"/>
              </a:rPr>
              <a:t>Thận</a:t>
            </a:r>
            <a:r>
              <a:rPr lang="vi-VN">
                <a:latin typeface="Arial" panose="020B0604020202020204" pitchFamily="34" charset="0"/>
                <a:cs typeface="Arial" panose="020B0604020202020204" pitchFamily="34" charset="0"/>
              </a:rPr>
              <a:t>: Tiêu cơ vân, suy thận cấp, hoại tử ống thận cấp</a:t>
            </a:r>
            <a:endParaRPr lang="en-US">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Ø"/>
            </a:pPr>
            <a:r>
              <a:rPr lang="vi-VN"/>
              <a:t>Điện giải: Hạ kali máu hoặc tăng kali máu, hạ calci máu, tăng natri máu, hạ đường huyết, tăng uric máu.</a:t>
            </a:r>
            <a:endParaRPr lang="en-US"/>
          </a:p>
          <a:p>
            <a:pPr marL="285750" lvl="0" indent="-285750" algn="just">
              <a:lnSpc>
                <a:spcPct val="150000"/>
              </a:lnSpc>
              <a:buFont typeface="Wingdings" panose="05000000000000000000" pitchFamily="2" charset="2"/>
              <a:buChar char="Ø"/>
            </a:pPr>
            <a:r>
              <a:rPr lang="vi-VN"/>
              <a:t>Huyết học: Rối loạn đông máu, đông máu rải rác trong lòng mạch (DIC).</a:t>
            </a:r>
            <a:endParaRPr lang="en-US"/>
          </a:p>
          <a:p>
            <a:pPr marL="285750" lvl="0" indent="-285750" algn="just">
              <a:lnSpc>
                <a:spcPct val="150000"/>
              </a:lnSpc>
              <a:buFont typeface="Wingdings" panose="05000000000000000000" pitchFamily="2" charset="2"/>
              <a:buChar char="Ø"/>
            </a:pPr>
            <a:r>
              <a:rPr lang="vi-VN"/>
              <a:t>Thần kinh</a:t>
            </a:r>
            <a:r>
              <a:rPr lang="vi-VN"/>
              <a:t>: </a:t>
            </a:r>
            <a:r>
              <a:rPr lang="en-US" smtClean="0"/>
              <a:t>Co giật, phù não, </a:t>
            </a:r>
            <a:r>
              <a:rPr lang="vi-VN" smtClean="0"/>
              <a:t>liệt </a:t>
            </a:r>
            <a:r>
              <a:rPr lang="vi-VN"/>
              <a:t>nửa người, hôn mê, mất trí nhớ, thay đổi tính cách, thất điều, thất ngôn.</a:t>
            </a:r>
            <a:endParaRPr lang="en-US"/>
          </a:p>
          <a:p>
            <a:pPr marL="285750" lvl="0" indent="-285750" algn="just">
              <a:lnSpc>
                <a:spcPct val="150000"/>
              </a:lnSpc>
              <a:buFont typeface="Wingdings" panose="05000000000000000000" pitchFamily="2" charset="2"/>
              <a:buChar char="Ø"/>
            </a:pPr>
            <a:r>
              <a:rPr lang="vi-VN"/>
              <a:t>Gan: Vàng da, hoại tử tế bào gan, </a:t>
            </a:r>
            <a:r>
              <a:rPr lang="vi-VN"/>
              <a:t>suy </a:t>
            </a:r>
            <a:r>
              <a:rPr lang="vi-VN" smtClean="0"/>
              <a:t>gan</a:t>
            </a:r>
            <a:r>
              <a:rPr lang="en-US" smtClean="0"/>
              <a:t> cấp</a:t>
            </a:r>
            <a:r>
              <a:rPr lang="vi-VN" smtClean="0"/>
              <a:t>.</a:t>
            </a:r>
            <a:endParaRPr lang="en-US"/>
          </a:p>
        </p:txBody>
      </p:sp>
      <p:sp>
        <p:nvSpPr>
          <p:cNvPr id="3" name="TextBox 2"/>
          <p:cNvSpPr txBox="1"/>
          <p:nvPr/>
        </p:nvSpPr>
        <p:spPr>
          <a:xfrm>
            <a:off x="1710466" y="301214"/>
            <a:ext cx="6949440" cy="523220"/>
          </a:xfrm>
          <a:prstGeom prst="rect">
            <a:avLst/>
          </a:prstGeom>
          <a:noFill/>
        </p:spPr>
        <p:txBody>
          <a:bodyPr wrap="square" rtlCol="0">
            <a:spAutoFit/>
          </a:bodyPr>
          <a:lstStyle/>
          <a:p>
            <a:pPr algn="ctr"/>
            <a:r>
              <a:rPr lang="en-US" sz="2800" b="1" smtClean="0"/>
              <a:t>BIẾN CHỨNG</a:t>
            </a:r>
            <a:endParaRPr lang="en-US" sz="2800" b="1"/>
          </a:p>
        </p:txBody>
      </p:sp>
    </p:spTree>
    <p:extLst>
      <p:ext uri="{BB962C8B-B14F-4D97-AF65-F5344CB8AC3E}">
        <p14:creationId xmlns:p14="http://schemas.microsoft.com/office/powerpoint/2010/main" val="426510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55925" y="182880"/>
            <a:ext cx="6734287" cy="584775"/>
          </a:xfrm>
          <a:prstGeom prst="rect">
            <a:avLst/>
          </a:prstGeom>
          <a:noFill/>
        </p:spPr>
        <p:txBody>
          <a:bodyPr wrap="square" rtlCol="0">
            <a:spAutoFit/>
          </a:bodyPr>
          <a:lstStyle/>
          <a:p>
            <a:pPr algn="ctr"/>
            <a:r>
              <a:rPr lang="en-US" sz="3200" b="1" smtClean="0"/>
              <a:t>TIÊN LƯỢNG</a:t>
            </a:r>
            <a:endParaRPr lang="en-US" sz="3200" b="1"/>
          </a:p>
        </p:txBody>
      </p:sp>
      <p:sp>
        <p:nvSpPr>
          <p:cNvPr id="3" name="TextBox 2"/>
          <p:cNvSpPr txBox="1"/>
          <p:nvPr/>
        </p:nvSpPr>
        <p:spPr>
          <a:xfrm>
            <a:off x="2485016" y="1118795"/>
            <a:ext cx="7218382" cy="3785652"/>
          </a:xfrm>
          <a:prstGeom prst="rect">
            <a:avLst/>
          </a:prstGeom>
          <a:noFill/>
        </p:spPr>
        <p:txBody>
          <a:bodyPr wrap="square" rtlCol="0">
            <a:spAutoFit/>
          </a:bodyPr>
          <a:lstStyle/>
          <a:p>
            <a:pPr marL="342900" marR="0" lvl="0" indent="-342900">
              <a:lnSpc>
                <a:spcPct val="150000"/>
              </a:lnSpc>
              <a:spcBef>
                <a:spcPts val="0"/>
              </a:spcBef>
              <a:spcAft>
                <a:spcPts val="0"/>
              </a:spcAft>
              <a:buFont typeface="Wingdings" panose="05000000000000000000" pitchFamily="2" charset="2"/>
              <a:buChar char="Ø"/>
              <a:tabLst>
                <a:tab pos="736600" algn="l"/>
              </a:tabLst>
            </a:pPr>
            <a:r>
              <a:rPr lang="en-US" sz="2000" i="1" smtClean="0">
                <a:solidFill>
                  <a:srgbClr val="FF0000"/>
                </a:solidFill>
                <a:latin typeface="Arial" panose="020B0604020202020204" pitchFamily="34" charset="0"/>
                <a:ea typeface="Arial" panose="020B0604020202020204" pitchFamily="34" charset="0"/>
                <a:cs typeface="Arial" panose="020B0604020202020204" pitchFamily="34" charset="0"/>
              </a:rPr>
              <a:t>ThờI gian đến viện</a:t>
            </a: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smtClean="0">
                <a:latin typeface="Arial" panose="020B0604020202020204" pitchFamily="34" charset="0"/>
                <a:ea typeface="Arial" panose="020B0604020202020204" pitchFamily="34" charset="0"/>
                <a:cs typeface="Arial" panose="020B0604020202020204" pitchFamily="34" charset="0"/>
              </a:rPr>
              <a:t>Hoại </a:t>
            </a:r>
            <a:r>
              <a:rPr lang="vi-VN" sz="2000">
                <a:latin typeface="Arial" panose="020B0604020202020204" pitchFamily="34" charset="0"/>
                <a:ea typeface="Arial" panose="020B0604020202020204" pitchFamily="34" charset="0"/>
                <a:cs typeface="Arial" panose="020B0604020202020204" pitchFamily="34" charset="0"/>
              </a:rPr>
              <a:t>tử tế bào gan, rối loạn đông máu</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Toan lactic</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Nhiệt độ &gt; 42.2 độ C</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Hôn mê &gt; 4 giờ</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Suy thận, tăng Kali máu</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Tăng men AST &gt; 1000 IU/L</a:t>
            </a:r>
            <a:endParaRPr lang="en-US" sz="2000" smtClean="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Ø"/>
              <a:tabLst>
                <a:tab pos="736600" algn="l"/>
              </a:tabLst>
            </a:pPr>
            <a:r>
              <a:rPr lang="vi-VN" sz="2000">
                <a:latin typeface="Arial" panose="020B0604020202020204" pitchFamily="34" charset="0"/>
                <a:ea typeface="Arial" panose="020B0604020202020204" pitchFamily="34" charset="0"/>
                <a:cs typeface="Arial" panose="020B0604020202020204" pitchFamily="34" charset="0"/>
              </a:rPr>
              <a:t>Tăng thân nhiệt kéo dài.</a:t>
            </a:r>
            <a:endParaRPr lang="en-US" sz="20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17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71518" y="211724"/>
            <a:ext cx="7164593" cy="553998"/>
          </a:xfrm>
          <a:prstGeom prst="rect">
            <a:avLst/>
          </a:prstGeom>
          <a:noFill/>
        </p:spPr>
        <p:txBody>
          <a:bodyPr wrap="square" rtlCol="0">
            <a:spAutoFit/>
          </a:bodyPr>
          <a:lstStyle/>
          <a:p>
            <a:pPr algn="ctr"/>
            <a:r>
              <a:rPr lang="vi-VN" sz="3000" b="1" smtClean="0"/>
              <a:t>NỘI DUNG</a:t>
            </a:r>
            <a:endParaRPr lang="en-US" sz="3000" b="1"/>
          </a:p>
        </p:txBody>
      </p:sp>
      <p:graphicFrame>
        <p:nvGraphicFramePr>
          <p:cNvPr id="6" name="Diagram 5"/>
          <p:cNvGraphicFramePr/>
          <p:nvPr>
            <p:extLst>
              <p:ext uri="{D42A27DB-BD31-4B8C-83A1-F6EECF244321}">
                <p14:modId xmlns:p14="http://schemas.microsoft.com/office/powerpoint/2010/main" val="1428992077"/>
              </p:ext>
            </p:extLst>
          </p:nvPr>
        </p:nvGraphicFramePr>
        <p:xfrm>
          <a:off x="2255150" y="765722"/>
          <a:ext cx="7433535" cy="538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373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9111" y="215153"/>
            <a:ext cx="8240357" cy="646331"/>
          </a:xfrm>
          <a:prstGeom prst="rect">
            <a:avLst/>
          </a:prstGeom>
          <a:noFill/>
        </p:spPr>
        <p:txBody>
          <a:bodyPr wrap="square" rtlCol="0">
            <a:spAutoFit/>
          </a:bodyPr>
          <a:lstStyle/>
          <a:p>
            <a:r>
              <a:rPr lang="en-US" sz="3600" b="1" smtClean="0"/>
              <a:t>DỰ PHÒNG</a:t>
            </a:r>
            <a:endParaRPr lang="en-US" sz="3600" b="1"/>
          </a:p>
        </p:txBody>
      </p:sp>
      <p:sp>
        <p:nvSpPr>
          <p:cNvPr id="3" name="TextBox 2"/>
          <p:cNvSpPr txBox="1"/>
          <p:nvPr/>
        </p:nvSpPr>
        <p:spPr>
          <a:xfrm>
            <a:off x="1828799" y="1333948"/>
            <a:ext cx="9187032" cy="2985433"/>
          </a:xfrm>
          <a:prstGeom prst="rect">
            <a:avLst/>
          </a:prstGeom>
          <a:noFill/>
        </p:spPr>
        <p:txBody>
          <a:bodyPr wrap="square" rtlCol="0">
            <a:spAutoFit/>
          </a:bodyPr>
          <a:lstStyle/>
          <a:p>
            <a:pPr marL="768350" marR="0" indent="-285750">
              <a:lnSpc>
                <a:spcPct val="150000"/>
              </a:lnSpc>
              <a:spcBef>
                <a:spcPts val="0"/>
              </a:spcBef>
              <a:spcAft>
                <a:spcPts val="800"/>
              </a:spcAft>
              <a:buFont typeface="Wingdings" panose="05000000000000000000" pitchFamily="2" charset="2"/>
              <a:buChar char="Ø"/>
            </a:pPr>
            <a:r>
              <a:rPr lang="vi-VN" sz="2800">
                <a:latin typeface="Arial" panose="020B0604020202020204" pitchFamily="34" charset="0"/>
                <a:ea typeface="Arial" panose="020B0604020202020204" pitchFamily="34" charset="0"/>
                <a:cs typeface="Arial" panose="020B0604020202020204" pitchFamily="34" charset="0"/>
              </a:rPr>
              <a:t>Mặc quần áo thoáng, dễ bay hơi nước.</a:t>
            </a:r>
            <a:endParaRPr lang="en-US" sz="2400" smtClean="0">
              <a:effectLst/>
              <a:latin typeface="Arial" panose="020B0604020202020204" pitchFamily="34" charset="0"/>
              <a:ea typeface="Arial" panose="020B0604020202020204" pitchFamily="34" charset="0"/>
              <a:cs typeface="Arial" panose="020B0604020202020204" pitchFamily="34" charset="0"/>
            </a:endParaRPr>
          </a:p>
          <a:p>
            <a:pPr marL="768350" marR="0" indent="-285750">
              <a:lnSpc>
                <a:spcPct val="150000"/>
              </a:lnSpc>
              <a:spcBef>
                <a:spcPts val="0"/>
              </a:spcBef>
              <a:spcAft>
                <a:spcPts val="800"/>
              </a:spcAft>
              <a:buFont typeface="Wingdings" panose="05000000000000000000" pitchFamily="2" charset="2"/>
              <a:buChar char="Ø"/>
            </a:pPr>
            <a:r>
              <a:rPr lang="vi-VN" sz="2800">
                <a:latin typeface="Arial" panose="020B0604020202020204" pitchFamily="34" charset="0"/>
                <a:ea typeface="Arial" panose="020B0604020202020204" pitchFamily="34" charset="0"/>
                <a:cs typeface="Arial" panose="020B0604020202020204" pitchFamily="34" charset="0"/>
              </a:rPr>
              <a:t>Không hấp thụ nhiệt.</a:t>
            </a:r>
            <a:endParaRPr lang="en-US" sz="2400" smtClean="0">
              <a:effectLst/>
              <a:latin typeface="Arial" panose="020B0604020202020204" pitchFamily="34" charset="0"/>
              <a:ea typeface="Arial" panose="020B0604020202020204" pitchFamily="34" charset="0"/>
              <a:cs typeface="Arial" panose="020B0604020202020204" pitchFamily="34" charset="0"/>
            </a:endParaRPr>
          </a:p>
          <a:p>
            <a:pPr marL="768350" marR="0" indent="-285750">
              <a:lnSpc>
                <a:spcPct val="150000"/>
              </a:lnSpc>
              <a:spcBef>
                <a:spcPts val="0"/>
              </a:spcBef>
              <a:spcAft>
                <a:spcPts val="800"/>
              </a:spcAft>
              <a:buFont typeface="Wingdings" panose="05000000000000000000" pitchFamily="2" charset="2"/>
              <a:buChar char="Ø"/>
            </a:pPr>
            <a:r>
              <a:rPr lang="vi-VN" sz="2800">
                <a:latin typeface="Arial" panose="020B0604020202020204" pitchFamily="34" charset="0"/>
                <a:ea typeface="Arial" panose="020B0604020202020204" pitchFamily="34" charset="0"/>
                <a:cs typeface="Arial" panose="020B0604020202020204" pitchFamily="34" charset="0"/>
              </a:rPr>
              <a:t>Hạn chế làm việc trực tiếp dưới ánh sáng mặt trời.</a:t>
            </a:r>
            <a:endParaRPr lang="en-US" sz="2400" smtClean="0">
              <a:effectLst/>
              <a:latin typeface="Arial" panose="020B0604020202020204" pitchFamily="34" charset="0"/>
              <a:ea typeface="Arial" panose="020B0604020202020204" pitchFamily="34" charset="0"/>
              <a:cs typeface="Arial" panose="020B0604020202020204" pitchFamily="34" charset="0"/>
            </a:endParaRPr>
          </a:p>
          <a:p>
            <a:pPr marL="768350" marR="0" indent="-285750">
              <a:lnSpc>
                <a:spcPct val="150000"/>
              </a:lnSpc>
              <a:spcBef>
                <a:spcPts val="0"/>
              </a:spcBef>
              <a:spcAft>
                <a:spcPts val="800"/>
              </a:spcAft>
              <a:buFont typeface="Wingdings" panose="05000000000000000000" pitchFamily="2" charset="2"/>
              <a:buChar char="Ø"/>
            </a:pPr>
            <a:r>
              <a:rPr lang="vi-VN" sz="2800">
                <a:latin typeface="Arial" panose="020B0604020202020204" pitchFamily="34" charset="0"/>
                <a:ea typeface="Arial" panose="020B0604020202020204" pitchFamily="34" charset="0"/>
                <a:cs typeface="Arial" panose="020B0604020202020204" pitchFamily="34" charset="0"/>
              </a:rPr>
              <a:t>Uống đủ nước và điện giải.</a:t>
            </a:r>
            <a:endParaRPr lang="en-US" sz="24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8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8790" y="789877"/>
            <a:ext cx="5959737" cy="2631490"/>
          </a:xfrm>
          <a:prstGeom prst="rect">
            <a:avLst/>
          </a:prstGeom>
          <a:noFill/>
        </p:spPr>
        <p:txBody>
          <a:bodyPr wrap="square" rtlCol="0">
            <a:spAutoFit/>
          </a:bodyPr>
          <a:lstStyle/>
          <a:p>
            <a:pPr algn="just">
              <a:lnSpc>
                <a:spcPct val="150000"/>
              </a:lnSpc>
            </a:pPr>
            <a:r>
              <a:rPr lang="vi-VN" sz="2200" b="1" smtClean="0">
                <a:solidFill>
                  <a:srgbClr val="7030A0"/>
                </a:solidFill>
              </a:rPr>
              <a:t>Sốc nhiệt </a:t>
            </a:r>
            <a:r>
              <a:rPr lang="vi-VN" sz="2200" smtClean="0"/>
              <a:t>- </a:t>
            </a:r>
            <a:r>
              <a:rPr lang="en-US" sz="2200" i="1" smtClean="0">
                <a:latin typeface="Arial" panose="020B0604020202020204" pitchFamily="34" charset="0"/>
                <a:cs typeface="Arial" panose="020B0604020202020204" pitchFamily="34" charset="0"/>
              </a:rPr>
              <a:t>H</a:t>
            </a:r>
            <a:r>
              <a:rPr lang="vi-VN" sz="2200" i="1" smtClean="0"/>
              <a:t>eat stroke </a:t>
            </a:r>
            <a:r>
              <a:rPr lang="vi-VN" sz="2200" smtClean="0"/>
              <a:t>(say nắng/say nóng): Là tình trạng nhiệt độ cơ thể tăng cao (&gt;40,5 độ C), kèm theo đáp ứng viêm hệ thống dẫn đến tổn thương các cơ quan và có thể gây tử vong nếu không được xử trí kịp thời.</a:t>
            </a:r>
            <a:endParaRPr lang="en-US" sz="2200"/>
          </a:p>
        </p:txBody>
      </p:sp>
      <p:pic>
        <p:nvPicPr>
          <p:cNvPr id="3" name="Picture 2"/>
          <p:cNvPicPr>
            <a:picLocks noChangeAspect="1"/>
          </p:cNvPicPr>
          <p:nvPr/>
        </p:nvPicPr>
        <p:blipFill>
          <a:blip r:embed="rId3"/>
          <a:stretch>
            <a:fillRect/>
          </a:stretch>
        </p:blipFill>
        <p:spPr>
          <a:xfrm>
            <a:off x="6482327" y="1015772"/>
            <a:ext cx="5316173" cy="4102964"/>
          </a:xfrm>
          <a:prstGeom prst="rect">
            <a:avLst/>
          </a:prstGeom>
        </p:spPr>
      </p:pic>
      <p:sp>
        <p:nvSpPr>
          <p:cNvPr id="6" name="TextBox 5"/>
          <p:cNvSpPr txBox="1"/>
          <p:nvPr/>
        </p:nvSpPr>
        <p:spPr>
          <a:xfrm>
            <a:off x="1619024" y="3686366"/>
            <a:ext cx="3539267" cy="105336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vi-VN" sz="2200" smtClean="0"/>
              <a:t>Sốc nhiệt cổ điển</a:t>
            </a:r>
          </a:p>
          <a:p>
            <a:pPr marL="285750" indent="-285750">
              <a:lnSpc>
                <a:spcPct val="150000"/>
              </a:lnSpc>
              <a:buFont typeface="Wingdings" panose="05000000000000000000" pitchFamily="2" charset="2"/>
              <a:buChar char="ü"/>
            </a:pPr>
            <a:r>
              <a:rPr lang="vi-VN" sz="2200" smtClean="0"/>
              <a:t>Sốc nhiệt do gắng sức</a:t>
            </a:r>
            <a:endParaRPr lang="en-US" sz="2200"/>
          </a:p>
        </p:txBody>
      </p:sp>
      <p:sp>
        <p:nvSpPr>
          <p:cNvPr id="7" name="TextBox 6"/>
          <p:cNvSpPr txBox="1"/>
          <p:nvPr/>
        </p:nvSpPr>
        <p:spPr>
          <a:xfrm>
            <a:off x="586292" y="5507916"/>
            <a:ext cx="11564469" cy="430887"/>
          </a:xfrm>
          <a:prstGeom prst="rect">
            <a:avLst/>
          </a:prstGeom>
          <a:noFill/>
        </p:spPr>
        <p:txBody>
          <a:bodyPr wrap="square" rtlCol="0">
            <a:spAutoFit/>
          </a:bodyPr>
          <a:lstStyle/>
          <a:p>
            <a:r>
              <a:rPr lang="en-US" sz="2200" b="0" i="0" err="1" smtClean="0">
                <a:solidFill>
                  <a:srgbClr val="232323"/>
                </a:solidFill>
                <a:effectLst/>
                <a:latin typeface="Arial" panose="020B0604020202020204" pitchFamily="34" charset="0"/>
                <a:cs typeface="Arial" panose="020B0604020202020204" pitchFamily="34" charset="0"/>
              </a:rPr>
              <a:t>Bệnh</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nhân</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đến</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bệnh</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viện</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vì</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sốc</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nhiệt</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có</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tỷ</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lệ</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tử</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vong</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cao</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dao</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động</a:t>
            </a:r>
            <a:r>
              <a:rPr lang="en-US" sz="2200" b="0" i="0" smtClean="0">
                <a:solidFill>
                  <a:srgbClr val="232323"/>
                </a:solidFill>
                <a:effectLst/>
                <a:latin typeface="Arial" panose="020B0604020202020204" pitchFamily="34" charset="0"/>
                <a:cs typeface="Arial" panose="020B0604020202020204" pitchFamily="34" charset="0"/>
              </a:rPr>
              <a:t> </a:t>
            </a:r>
            <a:r>
              <a:rPr lang="en-US" sz="2200" b="0" i="0" err="1" smtClean="0">
                <a:solidFill>
                  <a:srgbClr val="232323"/>
                </a:solidFill>
                <a:effectLst/>
                <a:latin typeface="Arial" panose="020B0604020202020204" pitchFamily="34" charset="0"/>
                <a:cs typeface="Arial" panose="020B0604020202020204" pitchFamily="34" charset="0"/>
              </a:rPr>
              <a:t>từ</a:t>
            </a:r>
            <a:r>
              <a:rPr lang="en-US" sz="2200" b="0" i="0" smtClean="0">
                <a:solidFill>
                  <a:srgbClr val="232323"/>
                </a:solidFill>
                <a:effectLst/>
                <a:latin typeface="Arial" panose="020B0604020202020204" pitchFamily="34" charset="0"/>
                <a:cs typeface="Arial" panose="020B0604020202020204" pitchFamily="34" charset="0"/>
              </a:rPr>
              <a:t> 21 </a:t>
            </a:r>
            <a:r>
              <a:rPr lang="en-US" sz="2200" b="0" i="0" err="1" smtClean="0">
                <a:solidFill>
                  <a:srgbClr val="232323"/>
                </a:solidFill>
                <a:effectLst/>
                <a:latin typeface="Arial" panose="020B0604020202020204" pitchFamily="34" charset="0"/>
                <a:cs typeface="Arial" panose="020B0604020202020204" pitchFamily="34" charset="0"/>
              </a:rPr>
              <a:t>đến</a:t>
            </a:r>
            <a:r>
              <a:rPr lang="en-US" sz="2200" b="0" i="0" smtClean="0">
                <a:solidFill>
                  <a:srgbClr val="232323"/>
                </a:solidFill>
                <a:effectLst/>
                <a:latin typeface="Arial" panose="020B0604020202020204" pitchFamily="34" charset="0"/>
                <a:cs typeface="Arial" panose="020B0604020202020204" pitchFamily="34" charset="0"/>
              </a:rPr>
              <a:t> 63%</a:t>
            </a:r>
            <a:endParaRPr lang="en-US" sz="2200">
              <a:latin typeface="Arial" panose="020B0604020202020204" pitchFamily="34" charset="0"/>
              <a:cs typeface="Arial" panose="020B0604020202020204" pitchFamily="34" charset="0"/>
            </a:endParaRPr>
          </a:p>
        </p:txBody>
      </p:sp>
      <p:sp>
        <p:nvSpPr>
          <p:cNvPr id="8" name="TextBox 7"/>
          <p:cNvSpPr txBox="1"/>
          <p:nvPr/>
        </p:nvSpPr>
        <p:spPr>
          <a:xfrm>
            <a:off x="2517289" y="204395"/>
            <a:ext cx="6960198" cy="523220"/>
          </a:xfrm>
          <a:prstGeom prst="rect">
            <a:avLst/>
          </a:prstGeom>
          <a:noFill/>
        </p:spPr>
        <p:txBody>
          <a:bodyPr wrap="square" rtlCol="0">
            <a:spAutoFit/>
          </a:bodyPr>
          <a:lstStyle/>
          <a:p>
            <a:pPr algn="ctr"/>
            <a:r>
              <a:rPr lang="en-US" sz="2800" b="1" smtClean="0">
                <a:latin typeface="Arial" panose="020B0604020202020204" pitchFamily="34" charset="0"/>
                <a:cs typeface="Arial" panose="020B0604020202020204" pitchFamily="34" charset="0"/>
              </a:rPr>
              <a:t>MỘT SỐ KHÁI NIỆM</a:t>
            </a:r>
            <a:endParaRPr lang="en-US"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85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17284" y="1345157"/>
            <a:ext cx="3367140" cy="646331"/>
          </a:xfrm>
          <a:prstGeom prst="rect">
            <a:avLst/>
          </a:prstGeom>
          <a:noFill/>
        </p:spPr>
        <p:txBody>
          <a:bodyPr wrap="square" rtlCol="0">
            <a:spAutoFit/>
          </a:bodyPr>
          <a:lstStyle/>
          <a:p>
            <a:r>
              <a:rPr lang="vi-VN" smtClean="0"/>
              <a:t>Trao đổi chất</a:t>
            </a:r>
          </a:p>
          <a:p>
            <a:r>
              <a:rPr lang="vi-VN" smtClean="0"/>
              <a:t>Hấp thụ nhiệt từ môi trường</a:t>
            </a:r>
            <a:endParaRPr lang="en-US"/>
          </a:p>
        </p:txBody>
      </p:sp>
      <p:pic>
        <p:nvPicPr>
          <p:cNvPr id="1026" name="Picture 2" descr="Đại cương về điều hoà thân nhiệt: qúa trình bệnh lý, cơ chế bệnh sinh, hoạt  động cơ quan tổ c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866" y="2074357"/>
            <a:ext cx="9666057" cy="4035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611" y="129096"/>
            <a:ext cx="5357308" cy="2031325"/>
          </a:xfrm>
          <a:prstGeom prst="rect">
            <a:avLst/>
          </a:prstGeom>
          <a:solidFill>
            <a:schemeClr val="bg1"/>
          </a:solidFill>
        </p:spPr>
        <p:txBody>
          <a:bodyPr wrap="square" rtlCol="0">
            <a:spAutoFit/>
          </a:bodyPr>
          <a:lstStyle/>
          <a:p>
            <a:pPr algn="just"/>
            <a:r>
              <a:rPr lang="vi-VN" b="1">
                <a:cs typeface="Arial" panose="020B0604020202020204" pitchFamily="34" charset="0"/>
              </a:rPr>
              <a:t>Sự bay </a:t>
            </a:r>
            <a:r>
              <a:rPr lang="vi-VN" b="1" smtClean="0">
                <a:cs typeface="Arial" panose="020B0604020202020204" pitchFamily="34" charset="0"/>
              </a:rPr>
              <a:t>hơi (30%)</a:t>
            </a:r>
            <a:r>
              <a:rPr lang="en-US" smtClean="0">
                <a:cs typeface="Arial" panose="020B0604020202020204" pitchFamily="34" charset="0"/>
              </a:rPr>
              <a:t>: </a:t>
            </a:r>
            <a:r>
              <a:rPr lang="vi-VN" smtClean="0">
                <a:cs typeface="Arial" panose="020B0604020202020204" pitchFamily="34" charset="0"/>
              </a:rPr>
              <a:t>nước </a:t>
            </a:r>
            <a:r>
              <a:rPr lang="vi-VN">
                <a:cs typeface="Arial" panose="020B0604020202020204" pitchFamily="34" charset="0"/>
              </a:rPr>
              <a:t>bốc hơi khỏi da và đường hô </a:t>
            </a:r>
            <a:r>
              <a:rPr lang="vi-VN" smtClean="0">
                <a:cs typeface="Arial" panose="020B0604020202020204" pitchFamily="34" charset="0"/>
              </a:rPr>
              <a:t>hấp</a:t>
            </a:r>
          </a:p>
          <a:p>
            <a:pPr algn="just"/>
            <a:r>
              <a:rPr lang="en-US" b="1" err="1">
                <a:cs typeface="Arial" panose="020B0604020202020204" pitchFamily="34" charset="0"/>
              </a:rPr>
              <a:t>Bức</a:t>
            </a:r>
            <a:r>
              <a:rPr lang="en-US" b="1">
                <a:cs typeface="Arial" panose="020B0604020202020204" pitchFamily="34" charset="0"/>
              </a:rPr>
              <a:t> </a:t>
            </a:r>
            <a:r>
              <a:rPr lang="en-US" b="1" err="1" smtClean="0">
                <a:cs typeface="Arial" panose="020B0604020202020204" pitchFamily="34" charset="0"/>
              </a:rPr>
              <a:t>xạ</a:t>
            </a:r>
            <a:r>
              <a:rPr lang="vi-VN" b="1" smtClean="0">
                <a:cs typeface="Arial" panose="020B0604020202020204" pitchFamily="34" charset="0"/>
              </a:rPr>
              <a:t> (65%)</a:t>
            </a:r>
            <a:r>
              <a:rPr lang="en-US" smtClean="0">
                <a:cs typeface="Arial" panose="020B0604020202020204" pitchFamily="34" charset="0"/>
              </a:rPr>
              <a:t>: phát </a:t>
            </a:r>
            <a:r>
              <a:rPr lang="en-US" err="1">
                <a:cs typeface="Arial" panose="020B0604020202020204" pitchFamily="34" charset="0"/>
              </a:rPr>
              <a:t>ra</a:t>
            </a:r>
            <a:r>
              <a:rPr lang="en-US">
                <a:cs typeface="Arial" panose="020B0604020202020204" pitchFamily="34" charset="0"/>
              </a:rPr>
              <a:t> </a:t>
            </a:r>
            <a:r>
              <a:rPr lang="en-US" err="1">
                <a:cs typeface="Arial" panose="020B0604020202020204" pitchFamily="34" charset="0"/>
              </a:rPr>
              <a:t>sóng</a:t>
            </a:r>
            <a:r>
              <a:rPr lang="en-US">
                <a:cs typeface="Arial" panose="020B0604020202020204" pitchFamily="34" charset="0"/>
              </a:rPr>
              <a:t> </a:t>
            </a:r>
            <a:r>
              <a:rPr lang="en-US" err="1" smtClean="0">
                <a:cs typeface="Arial" panose="020B0604020202020204" pitchFamily="34" charset="0"/>
              </a:rPr>
              <a:t>nhiệt</a:t>
            </a:r>
            <a:endParaRPr lang="vi-VN" smtClean="0">
              <a:cs typeface="Arial" panose="020B0604020202020204" pitchFamily="34" charset="0"/>
            </a:endParaRPr>
          </a:p>
          <a:p>
            <a:pPr algn="just"/>
            <a:r>
              <a:rPr lang="vi-VN" b="1">
                <a:cs typeface="Arial" panose="020B0604020202020204" pitchFamily="34" charset="0"/>
              </a:rPr>
              <a:t>Đối </a:t>
            </a:r>
            <a:r>
              <a:rPr lang="vi-VN" b="1" smtClean="0">
                <a:cs typeface="Arial" panose="020B0604020202020204" pitchFamily="34" charset="0"/>
              </a:rPr>
              <a:t>lưu(10%)</a:t>
            </a:r>
            <a:r>
              <a:rPr lang="en-US" b="1" smtClean="0">
                <a:cs typeface="Arial" panose="020B0604020202020204" pitchFamily="34" charset="0"/>
              </a:rPr>
              <a:t>:</a:t>
            </a:r>
            <a:r>
              <a:rPr lang="vi-VN" smtClean="0">
                <a:cs typeface="Arial" panose="020B0604020202020204" pitchFamily="34" charset="0"/>
              </a:rPr>
              <a:t> </a:t>
            </a:r>
            <a:r>
              <a:rPr lang="vi-VN">
                <a:cs typeface="Arial" panose="020B0604020202020204" pitchFamily="34" charset="0"/>
              </a:rPr>
              <a:t>truyền nhiệt cho chất </a:t>
            </a:r>
            <a:r>
              <a:rPr lang="vi-VN" smtClean="0">
                <a:cs typeface="Arial" panose="020B0604020202020204" pitchFamily="34" charset="0"/>
              </a:rPr>
              <a:t>khí</a:t>
            </a:r>
            <a:r>
              <a:rPr lang="en-US" smtClean="0">
                <a:cs typeface="Arial" panose="020B0604020202020204" pitchFamily="34" charset="0"/>
              </a:rPr>
              <a:t>/</a:t>
            </a:r>
            <a:r>
              <a:rPr lang="vi-VN" smtClean="0">
                <a:cs typeface="Arial" panose="020B0604020202020204" pitchFamily="34" charset="0"/>
              </a:rPr>
              <a:t>chất </a:t>
            </a:r>
            <a:r>
              <a:rPr lang="vi-VN">
                <a:cs typeface="Arial" panose="020B0604020202020204" pitchFamily="34" charset="0"/>
              </a:rPr>
              <a:t>lỏng di chuyển trên cơ </a:t>
            </a:r>
            <a:r>
              <a:rPr lang="vi-VN" smtClean="0">
                <a:cs typeface="Arial" panose="020B0604020202020204" pitchFamily="34" charset="0"/>
              </a:rPr>
              <a:t>thể</a:t>
            </a:r>
            <a:endParaRPr lang="en-US">
              <a:cs typeface="Arial" panose="020B0604020202020204" pitchFamily="34" charset="0"/>
            </a:endParaRPr>
          </a:p>
          <a:p>
            <a:pPr algn="just"/>
            <a:r>
              <a:rPr lang="vi-VN" b="1" smtClean="0">
                <a:cs typeface="Arial" panose="020B0604020202020204" pitchFamily="34" charset="0"/>
              </a:rPr>
              <a:t>Dẫn truyền (2%)</a:t>
            </a:r>
            <a:r>
              <a:rPr lang="en-US" smtClean="0">
                <a:cs typeface="Arial" panose="020B0604020202020204" pitchFamily="34" charset="0"/>
              </a:rPr>
              <a:t>:</a:t>
            </a:r>
            <a:r>
              <a:rPr lang="vi-VN" smtClean="0">
                <a:cs typeface="Arial" panose="020B0604020202020204" pitchFamily="34" charset="0"/>
              </a:rPr>
              <a:t> </a:t>
            </a:r>
            <a:r>
              <a:rPr lang="vi-VN">
                <a:cs typeface="Arial" panose="020B0604020202020204" pitchFamily="34" charset="0"/>
              </a:rPr>
              <a:t>sự truyền nhiệt trực tiếp đến một vật thể lạnh hơn, liền kề.</a:t>
            </a:r>
            <a:endParaRPr lang="en-US">
              <a:cs typeface="Arial" panose="020B0604020202020204" pitchFamily="34" charset="0"/>
            </a:endParaRPr>
          </a:p>
        </p:txBody>
      </p:sp>
    </p:spTree>
    <p:extLst>
      <p:ext uri="{BB962C8B-B14F-4D97-AF65-F5344CB8AC3E}">
        <p14:creationId xmlns:p14="http://schemas.microsoft.com/office/powerpoint/2010/main" val="3877863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0306" y="1151069"/>
            <a:ext cx="11123407" cy="466281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vi-VN" sz="2200" smtClean="0"/>
              <a:t>Tăng trao đổi Oxy và trao đổi chất =&gt; tăng nhịp thở, nhịp tim</a:t>
            </a:r>
          </a:p>
          <a:p>
            <a:pPr marL="285750" indent="-285750" algn="just">
              <a:lnSpc>
                <a:spcPct val="150000"/>
              </a:lnSpc>
              <a:buFont typeface="Wingdings" panose="05000000000000000000" pitchFamily="2" charset="2"/>
              <a:buChar char="Ø"/>
            </a:pPr>
            <a:r>
              <a:rPr lang="en-US" sz="2200" smtClean="0"/>
              <a:t>Máu </a:t>
            </a:r>
            <a:r>
              <a:rPr lang="vi-VN" sz="2200" smtClean="0"/>
              <a:t>chuyển hướng từ tuần hoàn nội tạng đến da và cơ, dẫn đến thiếu máu cục bộ đường tiêu hóa và tăng tính thấm của niêm mạc ruột</a:t>
            </a:r>
          </a:p>
          <a:p>
            <a:pPr marL="285750" indent="-285750" algn="just">
              <a:lnSpc>
                <a:spcPct val="150000"/>
              </a:lnSpc>
              <a:buFont typeface="Wingdings" panose="05000000000000000000" pitchFamily="2" charset="2"/>
              <a:buChar char="Ø"/>
            </a:pPr>
            <a:r>
              <a:rPr lang="vi-VN" sz="2200" smtClean="0"/>
              <a:t>Phản ứng viêm hệ thống thông qua một số cytokine trung gian, tăng giáng hóa protein và tăng sinh các protein bảo vệ nhiệt</a:t>
            </a:r>
          </a:p>
          <a:p>
            <a:pPr marL="285750" indent="-285750" algn="just">
              <a:lnSpc>
                <a:spcPct val="150000"/>
              </a:lnSpc>
              <a:buFont typeface="Wingdings" panose="05000000000000000000" pitchFamily="2" charset="2"/>
              <a:buChar char="Ø"/>
            </a:pPr>
            <a:r>
              <a:rPr lang="en-US" sz="2200" smtClean="0"/>
              <a:t>T </a:t>
            </a:r>
            <a:r>
              <a:rPr lang="vi-VN" sz="2200" smtClean="0"/>
              <a:t>&gt;42</a:t>
            </a:r>
            <a:r>
              <a:rPr lang="vi-VN" sz="2200" smtClean="0">
                <a:sym typeface="Symbol" panose="05050102010706020507" pitchFamily="18" charset="2"/>
              </a:rPr>
              <a:t></a:t>
            </a:r>
            <a:r>
              <a:rPr lang="vi-VN" sz="2200" smtClean="0"/>
              <a:t>C gián đoạn </a:t>
            </a:r>
            <a:r>
              <a:rPr lang="en-US" sz="2200" err="1" smtClean="0">
                <a:latin typeface="Arial" panose="020B0604020202020204" pitchFamily="34" charset="0"/>
                <a:cs typeface="Arial" panose="020B0604020202020204" pitchFamily="34" charset="0"/>
              </a:rPr>
              <a:t>quá</a:t>
            </a:r>
            <a:r>
              <a:rPr lang="en-US" sz="2200" smtClean="0">
                <a:latin typeface="Arial" panose="020B0604020202020204" pitchFamily="34" charset="0"/>
                <a:cs typeface="Arial" panose="020B0604020202020204" pitchFamily="34" charset="0"/>
              </a:rPr>
              <a:t> </a:t>
            </a:r>
            <a:r>
              <a:rPr lang="en-US" sz="2200" err="1">
                <a:latin typeface="Arial" panose="020B0604020202020204" pitchFamily="34" charset="0"/>
                <a:cs typeface="Arial" panose="020B0604020202020204" pitchFamily="34" charset="0"/>
              </a:rPr>
              <a:t>trình</a:t>
            </a:r>
            <a:r>
              <a:rPr lang="en-US" sz="2200">
                <a:latin typeface="Arial" panose="020B0604020202020204" pitchFamily="34" charset="0"/>
                <a:cs typeface="Arial" panose="020B0604020202020204" pitchFamily="34" charset="0"/>
              </a:rPr>
              <a:t> phosphoryl </a:t>
            </a:r>
            <a:r>
              <a:rPr lang="en-US" sz="2200" err="1" smtClean="0">
                <a:latin typeface="Arial" panose="020B0604020202020204" pitchFamily="34" charset="0"/>
                <a:cs typeface="Arial" panose="020B0604020202020204" pitchFamily="34" charset="0"/>
              </a:rPr>
              <a:t>hóa</a:t>
            </a:r>
            <a:r>
              <a:rPr lang="vi-VN" sz="2200" smtClean="0">
                <a:latin typeface="Arial" panose="020B0604020202020204" pitchFamily="34" charset="0"/>
                <a:cs typeface="Arial" panose="020B0604020202020204" pitchFamily="34" charset="0"/>
              </a:rPr>
              <a:t>,</a:t>
            </a:r>
            <a:r>
              <a:rPr lang="en-US" sz="2200" smtClean="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oxy </a:t>
            </a:r>
            <a:r>
              <a:rPr lang="en-US" sz="2200" err="1">
                <a:latin typeface="Arial" panose="020B0604020202020204" pitchFamily="34" charset="0"/>
                <a:cs typeface="Arial" panose="020B0604020202020204" pitchFamily="34" charset="0"/>
              </a:rPr>
              <a:t>hóa</a:t>
            </a:r>
            <a:r>
              <a:rPr lang="en-US" sz="2200">
                <a:latin typeface="Arial" panose="020B0604020202020204" pitchFamily="34" charset="0"/>
                <a:cs typeface="Arial" panose="020B0604020202020204" pitchFamily="34" charset="0"/>
              </a:rPr>
              <a:t> </a:t>
            </a:r>
            <a:r>
              <a:rPr lang="en-US" sz="2200" err="1" smtClean="0">
                <a:latin typeface="Arial" panose="020B0604020202020204" pitchFamily="34" charset="0"/>
                <a:cs typeface="Arial" panose="020B0604020202020204" pitchFamily="34" charset="0"/>
              </a:rPr>
              <a:t>và</a:t>
            </a:r>
            <a:r>
              <a:rPr lang="en-US" sz="2200" smtClean="0">
                <a:latin typeface="Arial" panose="020B0604020202020204" pitchFamily="34" charset="0"/>
                <a:cs typeface="Arial" panose="020B0604020202020204" pitchFamily="34" charset="0"/>
              </a:rPr>
              <a:t> </a:t>
            </a:r>
            <a:r>
              <a:rPr lang="vi-VN" sz="2200" smtClean="0">
                <a:latin typeface="Arial" panose="020B0604020202020204" pitchFamily="34" charset="0"/>
                <a:cs typeface="Arial" panose="020B0604020202020204" pitchFamily="34" charset="0"/>
              </a:rPr>
              <a:t>bất hoạt </a:t>
            </a:r>
            <a:r>
              <a:rPr lang="en-US" sz="2200" err="1" smtClean="0">
                <a:latin typeface="Arial" panose="020B0604020202020204" pitchFamily="34" charset="0"/>
                <a:cs typeface="Arial" panose="020B0604020202020204" pitchFamily="34" charset="0"/>
              </a:rPr>
              <a:t>nhiều</a:t>
            </a:r>
            <a:r>
              <a:rPr lang="en-US" sz="2200" smtClean="0">
                <a:latin typeface="Arial" panose="020B0604020202020204" pitchFamily="34" charset="0"/>
                <a:cs typeface="Arial" panose="020B0604020202020204" pitchFamily="34" charset="0"/>
              </a:rPr>
              <a:t> </a:t>
            </a:r>
            <a:r>
              <a:rPr lang="en-US" sz="2200" err="1">
                <a:latin typeface="Arial" panose="020B0604020202020204" pitchFamily="34" charset="0"/>
                <a:cs typeface="Arial" panose="020B0604020202020204" pitchFamily="34" charset="0"/>
              </a:rPr>
              <a:t>loại</a:t>
            </a:r>
            <a:r>
              <a:rPr lang="en-US" sz="2200">
                <a:latin typeface="Arial" panose="020B0604020202020204" pitchFamily="34" charset="0"/>
                <a:cs typeface="Arial" panose="020B0604020202020204" pitchFamily="34" charset="0"/>
              </a:rPr>
              <a:t> enzyme </a:t>
            </a:r>
            <a:endParaRPr lang="vi-VN" sz="220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vi-VN" sz="2200" smtClean="0">
                <a:latin typeface="Arial" panose="020B0604020202020204" pitchFamily="34" charset="0"/>
                <a:cs typeface="Arial" panose="020B0604020202020204" pitchFamily="34" charset="0"/>
              </a:rPr>
              <a:t>Các tế bào gan, mô mạch máu và mô thần kinh nhạy cảm nhất với tăng thân nhiệt</a:t>
            </a:r>
          </a:p>
          <a:p>
            <a:pPr algn="just">
              <a:lnSpc>
                <a:spcPct val="150000"/>
              </a:lnSpc>
            </a:pPr>
            <a:endParaRPr lang="en-US" sz="2200" b="1" i="1" smtClean="0">
              <a:latin typeface="Arial" panose="020B0604020202020204" pitchFamily="34" charset="0"/>
              <a:cs typeface="Arial" panose="020B0604020202020204" pitchFamily="34" charset="0"/>
            </a:endParaRPr>
          </a:p>
          <a:p>
            <a:pPr algn="just">
              <a:lnSpc>
                <a:spcPct val="150000"/>
              </a:lnSpc>
            </a:pPr>
            <a:r>
              <a:rPr lang="vi-VN" sz="2200" b="1" i="1" smtClean="0">
                <a:latin typeface="Arial" panose="020B0604020202020204" pitchFamily="34" charset="0"/>
                <a:cs typeface="Arial" panose="020B0604020202020204" pitchFamily="34" charset="0"/>
              </a:rPr>
              <a:t>Hậu quả nặng nề nhất: Sốc, Suy đa tạng, DIC dẫn đến tử vong</a:t>
            </a:r>
            <a:endParaRPr lang="en-US" sz="2200" b="1" i="1">
              <a:latin typeface="Arial" panose="020B0604020202020204" pitchFamily="34" charset="0"/>
              <a:cs typeface="Arial" panose="020B0604020202020204" pitchFamily="34" charset="0"/>
            </a:endParaRPr>
          </a:p>
        </p:txBody>
      </p:sp>
      <p:sp>
        <p:nvSpPr>
          <p:cNvPr id="2" name="TextBox 1"/>
          <p:cNvSpPr txBox="1"/>
          <p:nvPr/>
        </p:nvSpPr>
        <p:spPr>
          <a:xfrm>
            <a:off x="3087445" y="247426"/>
            <a:ext cx="6013524" cy="430887"/>
          </a:xfrm>
          <a:prstGeom prst="rect">
            <a:avLst/>
          </a:prstGeom>
          <a:noFill/>
        </p:spPr>
        <p:txBody>
          <a:bodyPr wrap="square" rtlCol="0">
            <a:spAutoFit/>
          </a:bodyPr>
          <a:lstStyle/>
          <a:p>
            <a:pPr algn="ctr"/>
            <a:r>
              <a:rPr lang="vi-VN" sz="2200" b="1" smtClean="0"/>
              <a:t>HẬU QUẢ TĂNG THÂN NHIỆT ÁC TÍNH</a:t>
            </a:r>
            <a:endParaRPr lang="en-US" sz="2200" b="1"/>
          </a:p>
        </p:txBody>
      </p:sp>
    </p:spTree>
    <p:extLst>
      <p:ext uri="{BB962C8B-B14F-4D97-AF65-F5344CB8AC3E}">
        <p14:creationId xmlns:p14="http://schemas.microsoft.com/office/powerpoint/2010/main" val="122304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68065" y="919441"/>
            <a:ext cx="6185647" cy="2123658"/>
          </a:xfrm>
          <a:prstGeom prst="rect">
            <a:avLst/>
          </a:prstGeom>
          <a:noFill/>
        </p:spPr>
        <p:txBody>
          <a:bodyPr wrap="square" rtlCol="0">
            <a:spAutoFit/>
          </a:bodyPr>
          <a:lstStyle/>
          <a:p>
            <a:pPr algn="just">
              <a:lnSpc>
                <a:spcPct val="150000"/>
              </a:lnSpc>
            </a:pPr>
            <a:r>
              <a:rPr lang="vi-VN" sz="2200" b="1" i="0" smtClean="0">
                <a:solidFill>
                  <a:srgbClr val="232323"/>
                </a:solidFill>
                <a:effectLst/>
                <a:latin typeface="Noto Sans"/>
              </a:rPr>
              <a:t>Say nóng do gắng sức</a:t>
            </a:r>
            <a:r>
              <a:rPr lang="vi-VN" sz="2200" smtClean="0">
                <a:solidFill>
                  <a:srgbClr val="232323"/>
                </a:solidFill>
                <a:latin typeface="Noto Sans"/>
              </a:rPr>
              <a:t>: </a:t>
            </a:r>
            <a:r>
              <a:rPr lang="vi-VN" sz="2200" b="0" i="0" smtClean="0">
                <a:solidFill>
                  <a:srgbClr val="232323"/>
                </a:solidFill>
                <a:effectLst/>
                <a:latin typeface="Noto Sans"/>
              </a:rPr>
              <a:t>thường xảy ra ở những người trẻ tuổi, khỏe mạnh tập thể dục hoặc lao động nặng trong thời gian dài ở môi trường có nhiệt độ và độ ẩm cao. </a:t>
            </a:r>
            <a:endParaRPr lang="en-US" sz="2200"/>
          </a:p>
        </p:txBody>
      </p:sp>
      <p:sp>
        <p:nvSpPr>
          <p:cNvPr id="3" name="TextBox 2"/>
          <p:cNvSpPr txBox="1"/>
          <p:nvPr/>
        </p:nvSpPr>
        <p:spPr>
          <a:xfrm>
            <a:off x="531157" y="3428079"/>
            <a:ext cx="11313012" cy="2631490"/>
          </a:xfrm>
          <a:prstGeom prst="rect">
            <a:avLst/>
          </a:prstGeom>
          <a:noFill/>
        </p:spPr>
        <p:txBody>
          <a:bodyPr wrap="square" rtlCol="0">
            <a:spAutoFit/>
          </a:bodyPr>
          <a:lstStyle/>
          <a:p>
            <a:pPr algn="just">
              <a:lnSpc>
                <a:spcPct val="150000"/>
              </a:lnSpc>
            </a:pPr>
            <a:r>
              <a:rPr lang="vi-VN" sz="2200" b="1" i="0" smtClean="0">
                <a:solidFill>
                  <a:srgbClr val="232323"/>
                </a:solidFill>
                <a:effectLst/>
                <a:latin typeface="Noto Sans"/>
              </a:rPr>
              <a:t>Say nắng không do gắng sức: </a:t>
            </a:r>
            <a:r>
              <a:rPr lang="vi-VN" sz="2200" b="0" i="0" smtClean="0">
                <a:solidFill>
                  <a:srgbClr val="232323"/>
                </a:solidFill>
                <a:effectLst/>
                <a:latin typeface="Noto Sans"/>
              </a:rPr>
              <a:t>thường xảy ra ở những người có khuynh hướng sinh lý, giải phẫu bất thường hoặc tình trạng bệnh lý </a:t>
            </a:r>
            <a:r>
              <a:rPr lang="en-US" sz="2200" smtClean="0">
                <a:solidFill>
                  <a:srgbClr val="232323"/>
                </a:solidFill>
                <a:latin typeface="Noto Sans"/>
              </a:rPr>
              <a:t>mạ</a:t>
            </a:r>
            <a:r>
              <a:rPr lang="vi-VN" sz="2200" b="0" i="0" smtClean="0">
                <a:solidFill>
                  <a:srgbClr val="232323"/>
                </a:solidFill>
                <a:effectLst/>
                <a:latin typeface="Noto Sans"/>
              </a:rPr>
              <a:t>n tính tiềm ẩn</a:t>
            </a:r>
            <a:r>
              <a:rPr lang="en-US" sz="2200" b="0" i="0" smtClean="0">
                <a:solidFill>
                  <a:srgbClr val="232323"/>
                </a:solidFill>
                <a:effectLst/>
                <a:latin typeface="Noto Sans"/>
              </a:rPr>
              <a:t> </a:t>
            </a:r>
            <a:r>
              <a:rPr lang="en-US" sz="2200" b="0" i="0" smtClean="0">
                <a:solidFill>
                  <a:srgbClr val="232323"/>
                </a:solidFill>
                <a:effectLst/>
                <a:latin typeface="Noto Sans"/>
                <a:sym typeface="Wingdings" panose="05000000000000000000" pitchFamily="2" charset="2"/>
              </a:rPr>
              <a:t></a:t>
            </a:r>
            <a:r>
              <a:rPr lang="en-US" sz="2200" b="0" i="0" smtClean="0">
                <a:solidFill>
                  <a:srgbClr val="232323"/>
                </a:solidFill>
                <a:effectLst/>
                <a:latin typeface="Noto Sans"/>
              </a:rPr>
              <a:t> </a:t>
            </a:r>
            <a:r>
              <a:rPr lang="vi-VN" sz="2200" b="0" i="0" smtClean="0">
                <a:solidFill>
                  <a:srgbClr val="232323"/>
                </a:solidFill>
                <a:effectLst/>
                <a:latin typeface="Noto Sans"/>
              </a:rPr>
              <a:t>giảm khả năng điều nhiệt, ngăn cản việc di chuyển khỏi môi trường nóng hoặc cản trở khả năng tiếp cận với nước uống, hoặc nỗ lực làm mát. Các yếu tố</a:t>
            </a:r>
            <a:r>
              <a:rPr lang="en-US" sz="2200"/>
              <a:t>:</a:t>
            </a:r>
            <a:r>
              <a:rPr lang="vi-VN" sz="2200" smtClean="0"/>
              <a:t> </a:t>
            </a:r>
            <a:r>
              <a:rPr lang="vi-VN" sz="2200"/>
              <a:t>bệnh tim mạch, rối loạn thần </a:t>
            </a:r>
            <a:r>
              <a:rPr lang="vi-VN" sz="2200" smtClean="0"/>
              <a:t>kinh</a:t>
            </a:r>
            <a:r>
              <a:rPr lang="en-US" sz="2200" smtClean="0"/>
              <a:t>/</a:t>
            </a:r>
            <a:r>
              <a:rPr lang="vi-VN" sz="2200" smtClean="0"/>
              <a:t>tâm </a:t>
            </a:r>
            <a:r>
              <a:rPr lang="vi-VN" sz="2200"/>
              <a:t>thần, béo phì, mất nước, khuyết tật về thể chất, tuổi tác quá </a:t>
            </a:r>
            <a:r>
              <a:rPr lang="vi-VN" sz="2200" smtClean="0"/>
              <a:t>cao</a:t>
            </a:r>
            <a:r>
              <a:rPr lang="en-US" sz="2200" smtClean="0"/>
              <a:t>,…</a:t>
            </a:r>
            <a:endParaRPr lang="en-US" sz="2200"/>
          </a:p>
        </p:txBody>
      </p:sp>
      <p:sp>
        <p:nvSpPr>
          <p:cNvPr id="4" name="TextBox 3"/>
          <p:cNvSpPr txBox="1"/>
          <p:nvPr/>
        </p:nvSpPr>
        <p:spPr>
          <a:xfrm>
            <a:off x="2893807" y="193638"/>
            <a:ext cx="6185647" cy="430887"/>
          </a:xfrm>
          <a:prstGeom prst="rect">
            <a:avLst/>
          </a:prstGeom>
          <a:noFill/>
        </p:spPr>
        <p:txBody>
          <a:bodyPr wrap="square" rtlCol="0">
            <a:spAutoFit/>
          </a:bodyPr>
          <a:lstStyle/>
          <a:p>
            <a:pPr algn="ctr"/>
            <a:r>
              <a:rPr lang="vi-VN" sz="2200" b="1" smtClean="0"/>
              <a:t>NGUYÊN NHÂN</a:t>
            </a:r>
            <a:endParaRPr lang="en-US" sz="2200" b="1"/>
          </a:p>
        </p:txBody>
      </p:sp>
      <p:pic>
        <p:nvPicPr>
          <p:cNvPr id="2050" name="Picture 2" descr="Phòng chống sốc nhiệt mùa hè | Sở Y tế Nam Đị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69" y="893601"/>
            <a:ext cx="4202207" cy="23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42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04" y="1015612"/>
            <a:ext cx="3322857" cy="450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txBox="1"/>
          <p:nvPr/>
        </p:nvSpPr>
        <p:spPr>
          <a:xfrm>
            <a:off x="462579" y="1101673"/>
            <a:ext cx="7702475" cy="4571829"/>
          </a:xfrm>
          <a:prstGeom prst="rect">
            <a:avLst/>
          </a:prstGeom>
        </p:spPr>
        <p:txBody>
          <a:bodyPr vert="horz" wrap="square" lIns="0" tIns="63500" rIns="0" bIns="0" rtlCol="0">
            <a:spAutoFit/>
          </a:bodyPr>
          <a:lstStyle/>
          <a:p>
            <a:pPr marL="342900" marR="5080" indent="-342900" algn="just">
              <a:lnSpc>
                <a:spcPct val="150000"/>
              </a:lnSpc>
              <a:buFont typeface="Wingdings" panose="05000000000000000000" pitchFamily="2" charset="2"/>
              <a:buChar char="Ø"/>
              <a:tabLst>
                <a:tab pos="257810" algn="l"/>
              </a:tabLst>
            </a:pPr>
            <a:r>
              <a:rPr lang="en-US" sz="2200" spc="-5" smtClean="0">
                <a:solidFill>
                  <a:prstClr val="black"/>
                </a:solidFill>
                <a:latin typeface="Arial" panose="020B0604020202020204" pitchFamily="34" charset="0"/>
                <a:cs typeface="Arial" panose="020B0604020202020204" pitchFamily="34" charset="0"/>
              </a:rPr>
              <a:t>T</a:t>
            </a:r>
            <a:r>
              <a:rPr lang="vi-VN" sz="2200" spc="-5">
                <a:solidFill>
                  <a:prstClr val="black"/>
                </a:solidFill>
                <a:latin typeface="Arial" panose="020B0604020202020204" pitchFamily="34" charset="0"/>
                <a:cs typeface="Arial" panose="020B0604020202020204" pitchFamily="34" charset="0"/>
              </a:rPr>
              <a:t>rẻ </a:t>
            </a:r>
            <a:r>
              <a:rPr lang="vi-VN" sz="2200" spc="-5">
                <a:solidFill>
                  <a:prstClr val="black"/>
                </a:solidFill>
                <a:latin typeface="Arial" panose="020B0604020202020204" pitchFamily="34" charset="0"/>
                <a:cs typeface="Arial" panose="020B0604020202020204" pitchFamily="34" charset="0"/>
              </a:rPr>
              <a:t>em hoặc người già</a:t>
            </a:r>
          </a:p>
          <a:p>
            <a:pPr marL="342900" marR="5080" indent="-342900" algn="just">
              <a:lnSpc>
                <a:spcPct val="150000"/>
              </a:lnSpc>
              <a:buFont typeface="Wingdings" panose="05000000000000000000" pitchFamily="2" charset="2"/>
              <a:buChar char="Ø"/>
              <a:tabLst>
                <a:tab pos="257810" algn="l"/>
              </a:tabLst>
            </a:pPr>
            <a:r>
              <a:rPr lang="vi-VN" sz="2200" spc="-5" smtClean="0">
                <a:solidFill>
                  <a:prstClr val="black"/>
                </a:solidFill>
                <a:latin typeface="Arial" panose="020B0604020202020204" pitchFamily="34" charset="0"/>
                <a:cs typeface="Arial" panose="020B0604020202020204" pitchFamily="34" charset="0"/>
              </a:rPr>
              <a:t>Tập </a:t>
            </a:r>
            <a:r>
              <a:rPr lang="vi-VN" sz="2200" spc="-5">
                <a:solidFill>
                  <a:prstClr val="black"/>
                </a:solidFill>
                <a:latin typeface="Arial" panose="020B0604020202020204" pitchFamily="34" charset="0"/>
                <a:cs typeface="Arial" panose="020B0604020202020204" pitchFamily="34" charset="0"/>
              </a:rPr>
              <a:t>luyện và làm việc quá lâu trong môi trường nắng </a:t>
            </a:r>
            <a:r>
              <a:rPr lang="vi-VN" sz="2200" spc="-5" smtClean="0">
                <a:solidFill>
                  <a:prstClr val="black"/>
                </a:solidFill>
                <a:latin typeface="Arial" panose="020B0604020202020204" pitchFamily="34" charset="0"/>
                <a:cs typeface="Arial" panose="020B0604020202020204" pitchFamily="34" charset="0"/>
              </a:rPr>
              <a:t>nóng</a:t>
            </a:r>
          </a:p>
          <a:p>
            <a:pPr marL="342900" marR="5080" indent="-342900" algn="just">
              <a:lnSpc>
                <a:spcPct val="150000"/>
              </a:lnSpc>
              <a:buFont typeface="Wingdings" panose="05000000000000000000" pitchFamily="2" charset="2"/>
              <a:buChar char="Ø"/>
              <a:tabLst>
                <a:tab pos="257810" algn="l"/>
              </a:tabLst>
            </a:pPr>
            <a:r>
              <a:rPr lang="vi-VN" sz="2200" spc="-5" smtClean="0">
                <a:solidFill>
                  <a:prstClr val="black"/>
                </a:solidFill>
                <a:latin typeface="Arial" panose="020B0604020202020204" pitchFamily="34" charset="0"/>
                <a:cs typeface="Arial" panose="020B0604020202020204" pitchFamily="34" charset="0"/>
              </a:rPr>
              <a:t>Mặc </a:t>
            </a:r>
            <a:r>
              <a:rPr lang="vi-VN" sz="2200" spc="-5">
                <a:solidFill>
                  <a:prstClr val="black"/>
                </a:solidFill>
                <a:latin typeface="Arial" panose="020B0604020202020204" pitchFamily="34" charset="0"/>
                <a:cs typeface="Arial" panose="020B0604020202020204" pitchFamily="34" charset="0"/>
              </a:rPr>
              <a:t>trang phục quá dày, không thấm nước, dễ hấp thụ nhiệt…</a:t>
            </a:r>
          </a:p>
          <a:p>
            <a:pPr marL="342900" marR="5080" indent="-342900" algn="just">
              <a:lnSpc>
                <a:spcPct val="150000"/>
              </a:lnSpc>
              <a:buFont typeface="Wingdings" panose="05000000000000000000" pitchFamily="2" charset="2"/>
              <a:buChar char="Ø"/>
              <a:tabLst>
                <a:tab pos="257810" algn="l"/>
              </a:tabLst>
            </a:pPr>
            <a:r>
              <a:rPr lang="vi-VN" sz="2200" spc="-5">
                <a:solidFill>
                  <a:prstClr val="black"/>
                </a:solidFill>
                <a:latin typeface="Arial" panose="020B0604020202020204" pitchFamily="34" charset="0"/>
                <a:cs typeface="Arial" panose="020B0604020202020204" pitchFamily="34" charset="0"/>
              </a:rPr>
              <a:t>Không uống đủ lượng nước cần thiết </a:t>
            </a:r>
            <a:r>
              <a:rPr lang="vi-VN" sz="2200" spc="-5" smtClean="0">
                <a:solidFill>
                  <a:prstClr val="black"/>
                </a:solidFill>
                <a:latin typeface="Arial" panose="020B0604020202020204" pitchFamily="34" charset="0"/>
                <a:cs typeface="Arial" panose="020B0604020202020204" pitchFamily="34" charset="0"/>
              </a:rPr>
              <a:t>bù đủ lượng mồ hôi</a:t>
            </a:r>
            <a:endParaRPr lang="vi-VN" sz="2200" spc="-5">
              <a:solidFill>
                <a:prstClr val="black"/>
              </a:solidFill>
              <a:latin typeface="Arial" panose="020B0604020202020204" pitchFamily="34" charset="0"/>
              <a:cs typeface="Arial" panose="020B0604020202020204" pitchFamily="34" charset="0"/>
            </a:endParaRPr>
          </a:p>
          <a:p>
            <a:pPr marL="342900" marR="5080" indent="-342900" algn="just">
              <a:lnSpc>
                <a:spcPct val="150000"/>
              </a:lnSpc>
              <a:buFont typeface="Wingdings" panose="05000000000000000000" pitchFamily="2" charset="2"/>
              <a:buChar char="Ø"/>
              <a:tabLst>
                <a:tab pos="257810" algn="l"/>
              </a:tabLst>
            </a:pPr>
            <a:r>
              <a:rPr lang="vi-VN" sz="2200" spc="-5">
                <a:solidFill>
                  <a:prstClr val="black"/>
                </a:solidFill>
                <a:latin typeface="Arial" panose="020B0604020202020204" pitchFamily="34" charset="0"/>
                <a:cs typeface="Arial" panose="020B0604020202020204" pitchFamily="34" charset="0"/>
              </a:rPr>
              <a:t>Sử dụng thuốc có tác dụng phụ làm giảm tiết mồ hôi như lợi tiểu, chẹn beta, kháng histamin…</a:t>
            </a:r>
          </a:p>
          <a:p>
            <a:pPr marL="342900" marR="5080" indent="-342900" algn="just">
              <a:lnSpc>
                <a:spcPct val="150000"/>
              </a:lnSpc>
              <a:buFont typeface="Wingdings" panose="05000000000000000000" pitchFamily="2" charset="2"/>
              <a:buChar char="Ø"/>
              <a:tabLst>
                <a:tab pos="257810" algn="l"/>
              </a:tabLst>
            </a:pPr>
            <a:r>
              <a:rPr lang="vi-VN" sz="2200" spc="-5">
                <a:solidFill>
                  <a:prstClr val="black"/>
                </a:solidFill>
                <a:latin typeface="Arial" panose="020B0604020202020204" pitchFamily="34" charset="0"/>
                <a:cs typeface="Arial" panose="020B0604020202020204" pitchFamily="34" charset="0"/>
              </a:rPr>
              <a:t>Mắc các bệnh lý, rối loạn nội tiết tố, béo phì…</a:t>
            </a:r>
          </a:p>
          <a:p>
            <a:pPr marL="342900" marR="5080" indent="-342900" algn="just">
              <a:lnSpc>
                <a:spcPct val="150000"/>
              </a:lnSpc>
              <a:buFont typeface="Wingdings" panose="05000000000000000000" pitchFamily="2" charset="2"/>
              <a:buChar char="Ø"/>
              <a:tabLst>
                <a:tab pos="257810" algn="l"/>
              </a:tabLst>
            </a:pPr>
            <a:r>
              <a:rPr lang="vi-VN" sz="2200" spc="-5">
                <a:solidFill>
                  <a:prstClr val="black"/>
                </a:solidFill>
                <a:latin typeface="Arial" panose="020B0604020202020204" pitchFamily="34" charset="0"/>
                <a:cs typeface="Arial" panose="020B0604020202020204" pitchFamily="34" charset="0"/>
              </a:rPr>
              <a:t>Người lớn tuổi, người lao động ngoài trời</a:t>
            </a:r>
            <a:r>
              <a:rPr lang="vi-VN" sz="2200" spc="-5">
                <a:solidFill>
                  <a:prstClr val="black"/>
                </a:solidFill>
                <a:latin typeface="Arial" panose="020B0604020202020204" pitchFamily="34" charset="0"/>
                <a:cs typeface="Arial" panose="020B0604020202020204" pitchFamily="34" charset="0"/>
              </a:rPr>
              <a:t>…</a:t>
            </a:r>
            <a:endParaRPr sz="220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3216537" y="365760"/>
            <a:ext cx="5142156" cy="430887"/>
          </a:xfrm>
          <a:prstGeom prst="rect">
            <a:avLst/>
          </a:prstGeom>
          <a:noFill/>
        </p:spPr>
        <p:txBody>
          <a:bodyPr wrap="square" rtlCol="0">
            <a:spAutoFit/>
          </a:bodyPr>
          <a:lstStyle/>
          <a:p>
            <a:pPr algn="ctr"/>
            <a:r>
              <a:rPr lang="vi-VN" sz="2200" b="1" smtClean="0"/>
              <a:t>MỘT SỐ YẾU TỐ THUẬN LỢI</a:t>
            </a:r>
            <a:endParaRPr lang="en-US" sz="2200" b="1"/>
          </a:p>
        </p:txBody>
      </p:sp>
    </p:spTree>
    <p:extLst>
      <p:ext uri="{BB962C8B-B14F-4D97-AF65-F5344CB8AC3E}">
        <p14:creationId xmlns:p14="http://schemas.microsoft.com/office/powerpoint/2010/main" val="119539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43"/>
            <a:ext cx="7810137" cy="674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05656" y="1268177"/>
            <a:ext cx="4586344" cy="21698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Tăng hấp thụ nhiệt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Sự bay hơi không thể diễn ra</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a:t>
            </a:r>
            <a:r>
              <a:rPr kumimoji="0" lang="en-US" sz="1800" b="0" i="0" u="none" strike="noStrike" kern="1200" cap="none" spc="0" normalizeH="0" noProof="0" smtClean="0">
                <a:ln>
                  <a:noFill/>
                </a:ln>
                <a:solidFill>
                  <a:prstClr val="black"/>
                </a:solidFill>
                <a:effectLst/>
                <a:uLnTx/>
                <a:uFillTx/>
                <a:latin typeface="Arial" panose="020B0604020202020204" pitchFamily="34" charset="0"/>
                <a:ea typeface="+mn-ea"/>
                <a:cs typeface="+mn-cs"/>
              </a:rPr>
              <a:t> </a:t>
            </a:r>
            <a:r>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độ ẩm &gt; 75%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Truyền nhiệt, đối lưu và bức xạ kém hiệu quả khi nhiệt độ môi trường &gt; nhiệt độ da</a:t>
            </a:r>
            <a:endParaRPr kumimoji="0" lang="en-US"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TextBox 8"/>
          <p:cNvSpPr txBox="1"/>
          <p:nvPr/>
        </p:nvSpPr>
        <p:spPr>
          <a:xfrm>
            <a:off x="6925292" y="824641"/>
            <a:ext cx="5266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Tại sao thời tiết nắng/nóng dễ gây ra sốc nhiệt</a:t>
            </a:r>
            <a:endParaRPr kumimoji="0" lang="en-US" sz="1800" b="1" i="1"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TextBox 9"/>
          <p:cNvSpPr txBox="1"/>
          <p:nvPr/>
        </p:nvSpPr>
        <p:spPr>
          <a:xfrm>
            <a:off x="7648688" y="4403705"/>
            <a:ext cx="420623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solidFill>
                  <a:prstClr val="black"/>
                </a:solidFill>
                <a:latin typeface="Arial" panose="020B0604020202020204" pitchFamily="34" charset="0"/>
                <a:cs typeface="Arial" panose="020B0604020202020204" pitchFamily="34" charset="0"/>
              </a:rPr>
              <a:t>G</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iảm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khả</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truyền</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da,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diện</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tích</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bì</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sẵn</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truyền</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khả</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giãn</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mạch</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da</a:t>
            </a:r>
          </a:p>
        </p:txBody>
      </p:sp>
      <p:sp>
        <p:nvSpPr>
          <p:cNvPr id="2" name="Rectangle 1"/>
          <p:cNvSpPr/>
          <p:nvPr/>
        </p:nvSpPr>
        <p:spPr>
          <a:xfrm>
            <a:off x="6969821" y="3736187"/>
            <a:ext cx="2095445" cy="369332"/>
          </a:xfrm>
          <a:prstGeom prst="rect">
            <a:avLst/>
          </a:prstGeom>
        </p:spPr>
        <p:txBody>
          <a:bodyPr wrap="none">
            <a:spAutoFit/>
          </a:bodyPr>
          <a:lstStyle/>
          <a:p>
            <a:r>
              <a:rPr lang="en-US" b="1" i="1">
                <a:solidFill>
                  <a:prstClr val="black"/>
                </a:solidFill>
                <a:cs typeface="Arial" panose="020B0604020202020204" pitchFamily="34" charset="0"/>
              </a:rPr>
              <a:t>N</a:t>
            </a:r>
            <a:r>
              <a:rPr lang="vi-VN" b="1" i="1" smtClean="0">
                <a:solidFill>
                  <a:prstClr val="black"/>
                </a:solidFill>
                <a:cs typeface="Arial" panose="020B0604020202020204" pitchFamily="34" charset="0"/>
              </a:rPr>
              <a:t>gười </a:t>
            </a:r>
            <a:r>
              <a:rPr lang="vi-VN" b="1" i="1">
                <a:solidFill>
                  <a:prstClr val="black"/>
                </a:solidFill>
                <a:cs typeface="Arial" panose="020B0604020202020204" pitchFamily="34" charset="0"/>
              </a:rPr>
              <a:t>già, </a:t>
            </a:r>
            <a:r>
              <a:rPr lang="vi-VN" b="1" i="1">
                <a:solidFill>
                  <a:prstClr val="black"/>
                </a:solidFill>
                <a:cs typeface="Arial" panose="020B0604020202020204" pitchFamily="34" charset="0"/>
              </a:rPr>
              <a:t>trẻ </a:t>
            </a:r>
            <a:r>
              <a:rPr lang="vi-VN" b="1" i="1" smtClean="0">
                <a:solidFill>
                  <a:prstClr val="black"/>
                </a:solidFill>
                <a:cs typeface="Arial" panose="020B0604020202020204" pitchFamily="34" charset="0"/>
              </a:rPr>
              <a:t>em</a:t>
            </a:r>
            <a:endParaRPr lang="en-US" b="1" i="1"/>
          </a:p>
        </p:txBody>
      </p:sp>
    </p:spTree>
    <p:extLst>
      <p:ext uri="{BB962C8B-B14F-4D97-AF65-F5344CB8AC3E}">
        <p14:creationId xmlns:p14="http://schemas.microsoft.com/office/powerpoint/2010/main" val="25479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4662071"/>
              </p:ext>
            </p:extLst>
          </p:nvPr>
        </p:nvGraphicFramePr>
        <p:xfrm>
          <a:off x="204394" y="1149971"/>
          <a:ext cx="11672048" cy="4777492"/>
        </p:xfrm>
        <a:graphic>
          <a:graphicData uri="http://schemas.openxmlformats.org/drawingml/2006/table">
            <a:tbl>
              <a:tblPr firstRow="1" bandRow="1">
                <a:tableStyleId>{68D230F3-CF80-4859-8CE7-A43EE81993B5}</a:tableStyleId>
              </a:tblPr>
              <a:tblGrid>
                <a:gridCol w="2517291">
                  <a:extLst>
                    <a:ext uri="{9D8B030D-6E8A-4147-A177-3AD203B41FA5}">
                      <a16:colId xmlns:a16="http://schemas.microsoft.com/office/drawing/2014/main" val="4228368260"/>
                    </a:ext>
                  </a:extLst>
                </a:gridCol>
                <a:gridCol w="4840941">
                  <a:extLst>
                    <a:ext uri="{9D8B030D-6E8A-4147-A177-3AD203B41FA5}">
                      <a16:colId xmlns:a16="http://schemas.microsoft.com/office/drawing/2014/main" val="4132157515"/>
                    </a:ext>
                  </a:extLst>
                </a:gridCol>
                <a:gridCol w="4313816">
                  <a:extLst>
                    <a:ext uri="{9D8B030D-6E8A-4147-A177-3AD203B41FA5}">
                      <a16:colId xmlns:a16="http://schemas.microsoft.com/office/drawing/2014/main" val="1071150423"/>
                    </a:ext>
                  </a:extLst>
                </a:gridCol>
              </a:tblGrid>
              <a:tr h="482417">
                <a:tc>
                  <a:txBody>
                    <a:bodyPr/>
                    <a:lstStyle/>
                    <a:p>
                      <a:pPr algn="ctr"/>
                      <a:r>
                        <a:rPr lang="vi-VN" sz="2200" smtClean="0"/>
                        <a:t>Đặc</a:t>
                      </a:r>
                      <a:r>
                        <a:rPr lang="vi-VN" sz="2200" baseline="0" smtClean="0"/>
                        <a:t> trưng</a:t>
                      </a:r>
                      <a:endParaRPr lang="en-US" sz="2200"/>
                    </a:p>
                  </a:txBody>
                  <a:tcPr/>
                </a:tc>
                <a:tc>
                  <a:txBody>
                    <a:bodyPr/>
                    <a:lstStyle/>
                    <a:p>
                      <a:pPr algn="ctr"/>
                      <a:r>
                        <a:rPr lang="vi-VN" sz="2200" smtClean="0"/>
                        <a:t>Say nóng</a:t>
                      </a:r>
                      <a:r>
                        <a:rPr lang="vi-VN" sz="2200" baseline="0" smtClean="0"/>
                        <a:t> cổ điển</a:t>
                      </a:r>
                      <a:endParaRPr lang="en-US" sz="2200"/>
                    </a:p>
                  </a:txBody>
                  <a:tcPr/>
                </a:tc>
                <a:tc>
                  <a:txBody>
                    <a:bodyPr/>
                    <a:lstStyle/>
                    <a:p>
                      <a:pPr algn="ctr"/>
                      <a:r>
                        <a:rPr lang="vi-VN" sz="2200" smtClean="0"/>
                        <a:t>Say nóng</a:t>
                      </a:r>
                      <a:r>
                        <a:rPr lang="vi-VN" sz="2200" baseline="0" smtClean="0"/>
                        <a:t> do gắng sức</a:t>
                      </a:r>
                      <a:endParaRPr lang="en-US" sz="2200"/>
                    </a:p>
                  </a:txBody>
                  <a:tcPr/>
                </a:tc>
                <a:extLst>
                  <a:ext uri="{0D108BD9-81ED-4DB2-BD59-A6C34878D82A}">
                    <a16:rowId xmlns:a16="http://schemas.microsoft.com/office/drawing/2014/main" val="1990312593"/>
                  </a:ext>
                </a:extLst>
              </a:tr>
              <a:tr h="637599">
                <a:tc>
                  <a:txBody>
                    <a:bodyPr/>
                    <a:lstStyle/>
                    <a:p>
                      <a:pPr algn="ctr"/>
                      <a:r>
                        <a:rPr lang="en-US" sz="2200">
                          <a:effectLst/>
                        </a:rPr>
                        <a:t>Khởi phát</a:t>
                      </a:r>
                      <a:endParaRPr lang="en-US" sz="2200">
                        <a:effectLst/>
                        <a:latin typeface="Open Sans"/>
                      </a:endParaRPr>
                    </a:p>
                  </a:txBody>
                  <a:tcPr marL="152400" marR="152400" marT="95250" marB="95250" anchor="ctr"/>
                </a:tc>
                <a:tc>
                  <a:txBody>
                    <a:bodyPr/>
                    <a:lstStyle/>
                    <a:p>
                      <a:r>
                        <a:rPr lang="en-US" sz="2200">
                          <a:effectLst/>
                        </a:rPr>
                        <a:t>2-3 ngày</a:t>
                      </a:r>
                      <a:endParaRPr lang="en-US" sz="2200">
                        <a:effectLst/>
                        <a:latin typeface="Open Sans"/>
                      </a:endParaRPr>
                    </a:p>
                  </a:txBody>
                  <a:tcPr marL="152400" marR="152400" marT="95250" marB="95250" anchor="ctr"/>
                </a:tc>
                <a:tc>
                  <a:txBody>
                    <a:bodyPr/>
                    <a:lstStyle/>
                    <a:p>
                      <a:r>
                        <a:rPr lang="en-US" sz="2200" err="1">
                          <a:effectLst/>
                        </a:rPr>
                        <a:t>Vài</a:t>
                      </a:r>
                      <a:r>
                        <a:rPr lang="en-US" sz="2200">
                          <a:effectLst/>
                        </a:rPr>
                        <a:t> </a:t>
                      </a:r>
                      <a:r>
                        <a:rPr lang="en-US" sz="2200" err="1">
                          <a:effectLst/>
                        </a:rPr>
                        <a:t>giờ</a:t>
                      </a:r>
                      <a:endParaRPr lang="en-US" sz="2200">
                        <a:effectLst/>
                        <a:latin typeface="Open Sans"/>
                      </a:endParaRPr>
                    </a:p>
                  </a:txBody>
                  <a:tcPr marL="152400" marR="152400" marT="95250" marB="95250" anchor="ctr"/>
                </a:tc>
                <a:extLst>
                  <a:ext uri="{0D108BD9-81ED-4DB2-BD59-A6C34878D82A}">
                    <a16:rowId xmlns:a16="http://schemas.microsoft.com/office/drawing/2014/main" val="2576546346"/>
                  </a:ext>
                </a:extLst>
              </a:tr>
              <a:tr h="1352490">
                <a:tc>
                  <a:txBody>
                    <a:bodyPr/>
                    <a:lstStyle/>
                    <a:p>
                      <a:pPr algn="ctr"/>
                      <a:r>
                        <a:rPr lang="vi-VN" sz="2200">
                          <a:effectLst/>
                        </a:rPr>
                        <a:t>Đối tượng thường </a:t>
                      </a:r>
                      <a:r>
                        <a:rPr lang="en-US" sz="2200" smtClean="0">
                          <a:effectLst/>
                        </a:rPr>
                        <a:t>gặp</a:t>
                      </a:r>
                      <a:endParaRPr lang="vi-VN" sz="2200">
                        <a:effectLst/>
                        <a:latin typeface="Open Sans"/>
                      </a:endParaRPr>
                    </a:p>
                  </a:txBody>
                  <a:tcPr marL="152400" marR="152400" marT="95250" marB="95250" anchor="ctr"/>
                </a:tc>
                <a:tc>
                  <a:txBody>
                    <a:bodyPr/>
                    <a:lstStyle/>
                    <a:p>
                      <a:r>
                        <a:rPr lang="vi-VN" sz="2200">
                          <a:effectLst/>
                        </a:rPr>
                        <a:t>Người cao tuổi, ít vận động</a:t>
                      </a:r>
                      <a:endParaRPr lang="vi-VN" sz="2200">
                        <a:effectLst/>
                        <a:latin typeface="Open Sans"/>
                      </a:endParaRPr>
                    </a:p>
                  </a:txBody>
                  <a:tcPr marL="152400" marR="152400" marT="95250" marB="95250" anchor="ctr"/>
                </a:tc>
                <a:tc>
                  <a:txBody>
                    <a:bodyPr/>
                    <a:lstStyle/>
                    <a:p>
                      <a:r>
                        <a:rPr lang="vi-VN" sz="2200">
                          <a:effectLst/>
                        </a:rPr>
                        <a:t>Những người hoạt động lành mạnh (ví dụ như vận động viên, quân đội, công nhân nhà máy)</a:t>
                      </a:r>
                      <a:endParaRPr lang="vi-VN" sz="2200">
                        <a:effectLst/>
                        <a:latin typeface="Open Sans"/>
                      </a:endParaRPr>
                    </a:p>
                  </a:txBody>
                  <a:tcPr marL="152400" marR="152400" marT="95250" marB="95250" anchor="ctr"/>
                </a:tc>
                <a:extLst>
                  <a:ext uri="{0D108BD9-81ED-4DB2-BD59-A6C34878D82A}">
                    <a16:rowId xmlns:a16="http://schemas.microsoft.com/office/drawing/2014/main" val="2551744074"/>
                  </a:ext>
                </a:extLst>
              </a:tr>
              <a:tr h="1152493">
                <a:tc>
                  <a:txBody>
                    <a:bodyPr/>
                    <a:lstStyle/>
                    <a:p>
                      <a:pPr algn="ctr"/>
                      <a:r>
                        <a:rPr lang="vi-VN" sz="2200">
                          <a:effectLst/>
                        </a:rPr>
                        <a:t>Các yếu tố nguy cơ</a:t>
                      </a:r>
                      <a:endParaRPr lang="vi-VN" sz="2200">
                        <a:effectLst/>
                        <a:latin typeface="Open Sans"/>
                      </a:endParaRPr>
                    </a:p>
                  </a:txBody>
                  <a:tcPr marL="152400" marR="152400" marT="95250" marB="95250" anchor="ctr"/>
                </a:tc>
                <a:tc>
                  <a:txBody>
                    <a:bodyPr/>
                    <a:lstStyle/>
                    <a:p>
                      <a:r>
                        <a:rPr lang="en-US" sz="2200" err="1">
                          <a:effectLst/>
                        </a:rPr>
                        <a:t>Không</a:t>
                      </a:r>
                      <a:r>
                        <a:rPr lang="en-US" sz="2200">
                          <a:effectLst/>
                        </a:rPr>
                        <a:t> </a:t>
                      </a:r>
                      <a:r>
                        <a:rPr lang="en-US" sz="2200" err="1">
                          <a:effectLst/>
                        </a:rPr>
                        <a:t>có</a:t>
                      </a:r>
                      <a:r>
                        <a:rPr lang="en-US" sz="2200">
                          <a:effectLst/>
                        </a:rPr>
                        <a:t> </a:t>
                      </a:r>
                      <a:r>
                        <a:rPr lang="en-US" sz="2200" err="1">
                          <a:effectLst/>
                        </a:rPr>
                        <a:t>điều</a:t>
                      </a:r>
                      <a:r>
                        <a:rPr lang="en-US" sz="2200">
                          <a:effectLst/>
                        </a:rPr>
                        <a:t> </a:t>
                      </a:r>
                      <a:r>
                        <a:rPr lang="en-US" sz="2200" err="1">
                          <a:effectLst/>
                        </a:rPr>
                        <a:t>hòa</a:t>
                      </a:r>
                      <a:r>
                        <a:rPr lang="en-US" sz="2200">
                          <a:effectLst/>
                        </a:rPr>
                        <a:t> </a:t>
                      </a:r>
                      <a:r>
                        <a:rPr lang="en-US" sz="2200" err="1">
                          <a:effectLst/>
                        </a:rPr>
                        <a:t>không</a:t>
                      </a:r>
                      <a:r>
                        <a:rPr lang="en-US" sz="2200">
                          <a:effectLst/>
                        </a:rPr>
                        <a:t> </a:t>
                      </a:r>
                      <a:r>
                        <a:rPr lang="en-US" sz="2200" err="1">
                          <a:effectLst/>
                        </a:rPr>
                        <a:t>khí</a:t>
                      </a:r>
                      <a:r>
                        <a:rPr lang="en-US" sz="2200">
                          <a:effectLst/>
                        </a:rPr>
                        <a:t> </a:t>
                      </a:r>
                      <a:r>
                        <a:rPr lang="en-US" sz="2200" err="1">
                          <a:effectLst/>
                        </a:rPr>
                        <a:t>trong</a:t>
                      </a:r>
                      <a:r>
                        <a:rPr lang="en-US" sz="2200">
                          <a:effectLst/>
                        </a:rPr>
                        <a:t> </a:t>
                      </a:r>
                      <a:r>
                        <a:rPr lang="en-US" sz="2200" err="1">
                          <a:effectLst/>
                        </a:rPr>
                        <a:t>những</a:t>
                      </a:r>
                      <a:r>
                        <a:rPr lang="en-US" sz="2200">
                          <a:effectLst/>
                        </a:rPr>
                        <a:t> </a:t>
                      </a:r>
                      <a:r>
                        <a:rPr lang="en-US" sz="2200" err="1">
                          <a:effectLst/>
                        </a:rPr>
                        <a:t>đợt</a:t>
                      </a:r>
                      <a:r>
                        <a:rPr lang="en-US" sz="2200">
                          <a:effectLst/>
                        </a:rPr>
                        <a:t> </a:t>
                      </a:r>
                      <a:r>
                        <a:rPr lang="en-US" sz="2200" err="1">
                          <a:effectLst/>
                        </a:rPr>
                        <a:t>nóng</a:t>
                      </a:r>
                      <a:r>
                        <a:rPr lang="en-US" sz="2200">
                          <a:effectLst/>
                        </a:rPr>
                        <a:t> </a:t>
                      </a:r>
                      <a:r>
                        <a:rPr lang="en-US" sz="2200" err="1">
                          <a:effectLst/>
                        </a:rPr>
                        <a:t>mùa</a:t>
                      </a:r>
                      <a:r>
                        <a:rPr lang="en-US" sz="2200">
                          <a:effectLst/>
                        </a:rPr>
                        <a:t> </a:t>
                      </a:r>
                      <a:r>
                        <a:rPr lang="en-US" sz="2200" err="1">
                          <a:effectLst/>
                        </a:rPr>
                        <a:t>hè</a:t>
                      </a:r>
                      <a:endParaRPr lang="en-US" sz="2200">
                        <a:effectLst/>
                        <a:latin typeface="Open Sans"/>
                      </a:endParaRPr>
                    </a:p>
                  </a:txBody>
                  <a:tcPr marL="152400" marR="152400" marT="95250" marB="95250" anchor="ctr"/>
                </a:tc>
                <a:tc>
                  <a:txBody>
                    <a:bodyPr/>
                    <a:lstStyle/>
                    <a:p>
                      <a:r>
                        <a:rPr lang="en-US" sz="2200">
                          <a:effectLst/>
                        </a:rPr>
                        <a:t>Tăng gắng sức, đặc biệt là không làm quen với khí hậu</a:t>
                      </a:r>
                      <a:endParaRPr lang="en-US" sz="2200">
                        <a:effectLst/>
                        <a:latin typeface="Open Sans"/>
                      </a:endParaRPr>
                    </a:p>
                  </a:txBody>
                  <a:tcPr marL="152400" marR="152400" marT="95250" marB="95250" anchor="ctr"/>
                </a:tc>
                <a:extLst>
                  <a:ext uri="{0D108BD9-81ED-4DB2-BD59-A6C34878D82A}">
                    <a16:rowId xmlns:a16="http://schemas.microsoft.com/office/drawing/2014/main" val="833891504"/>
                  </a:ext>
                </a:extLst>
              </a:tr>
              <a:tr h="1152493">
                <a:tc>
                  <a:txBody>
                    <a:bodyPr/>
                    <a:lstStyle/>
                    <a:p>
                      <a:pPr algn="ctr"/>
                      <a:r>
                        <a:rPr lang="en-US" sz="2200">
                          <a:effectLst/>
                        </a:rPr>
                        <a:t>Da</a:t>
                      </a:r>
                      <a:endParaRPr lang="en-US" sz="2200">
                        <a:effectLst/>
                        <a:latin typeface="Open Sans"/>
                      </a:endParaRPr>
                    </a:p>
                  </a:txBody>
                  <a:tcPr marL="152400" marR="152400" marT="95250" marB="95250" anchor="ctr"/>
                </a:tc>
                <a:tc>
                  <a:txBody>
                    <a:bodyPr/>
                    <a:lstStyle/>
                    <a:p>
                      <a:r>
                        <a:rPr lang="vi-VN" sz="2200">
                          <a:effectLst/>
                        </a:rPr>
                        <a:t>Thường nóng và khô nhưng đôi khi ẩm do vã mồ hôi</a:t>
                      </a:r>
                      <a:endParaRPr lang="vi-VN" sz="2200">
                        <a:effectLst/>
                        <a:latin typeface="Open Sans"/>
                      </a:endParaRPr>
                    </a:p>
                  </a:txBody>
                  <a:tcPr marL="152400" marR="152400" marT="95250" marB="95250" anchor="ctr"/>
                </a:tc>
                <a:tc>
                  <a:txBody>
                    <a:bodyPr/>
                    <a:lstStyle/>
                    <a:p>
                      <a:r>
                        <a:rPr lang="vi-VN" sz="2200">
                          <a:effectLst/>
                        </a:rPr>
                        <a:t>Thường ẩm, vã mồ hôi</a:t>
                      </a:r>
                      <a:endParaRPr lang="vi-VN" sz="2200">
                        <a:effectLst/>
                        <a:latin typeface="Open Sans"/>
                      </a:endParaRPr>
                    </a:p>
                  </a:txBody>
                  <a:tcPr marL="152400" marR="152400" marT="95250" marB="95250" anchor="ctr"/>
                </a:tc>
                <a:extLst>
                  <a:ext uri="{0D108BD9-81ED-4DB2-BD59-A6C34878D82A}">
                    <a16:rowId xmlns:a16="http://schemas.microsoft.com/office/drawing/2014/main" val="2728470043"/>
                  </a:ext>
                </a:extLst>
              </a:tr>
            </a:tbl>
          </a:graphicData>
        </a:graphic>
      </p:graphicFrame>
      <p:sp>
        <p:nvSpPr>
          <p:cNvPr id="3" name="TextBox 2"/>
          <p:cNvSpPr txBox="1"/>
          <p:nvPr/>
        </p:nvSpPr>
        <p:spPr>
          <a:xfrm>
            <a:off x="1484555" y="355003"/>
            <a:ext cx="10144462" cy="430887"/>
          </a:xfrm>
          <a:prstGeom prst="rect">
            <a:avLst/>
          </a:prstGeom>
          <a:noFill/>
        </p:spPr>
        <p:txBody>
          <a:bodyPr wrap="square" rtlCol="0">
            <a:spAutoFit/>
          </a:bodyPr>
          <a:lstStyle/>
          <a:p>
            <a:r>
              <a:rPr lang="vi-VN" sz="2200" b="1" smtClean="0"/>
              <a:t>MỘT SỐ KHÁC BIỆT CƠ BẢN GIỮA SAY NÓNG CỔ ĐIỂN VÀ GẮNG SỨC</a:t>
            </a:r>
            <a:endParaRPr lang="en-US" sz="2200" b="1"/>
          </a:p>
        </p:txBody>
      </p:sp>
    </p:spTree>
    <p:extLst>
      <p:ext uri="{BB962C8B-B14F-4D97-AF65-F5344CB8AC3E}">
        <p14:creationId xmlns:p14="http://schemas.microsoft.com/office/powerpoint/2010/main" val="270257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1855</Words>
  <Application>Microsoft Office PowerPoint</Application>
  <PresentationFormat>Widescreen</PresentationFormat>
  <Paragraphs>154</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Noto Sans</vt:lpstr>
      <vt:lpstr>Open Sans</vt:lpstr>
      <vt:lpstr>Symbol</vt:lpstr>
      <vt:lpstr>Wingdings</vt:lpstr>
      <vt:lpstr>1_Office Theme</vt:lpstr>
      <vt:lpstr>Office Theme</vt:lpstr>
      <vt:lpstr>SAY NÓNG – SAY NẮNG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nóng – say nắng</dc:title>
  <dc:creator>MacBook Air</dc:creator>
  <cp:lastModifiedBy>MacBook Air</cp:lastModifiedBy>
  <cp:revision>30</cp:revision>
  <dcterms:created xsi:type="dcterms:W3CDTF">2023-05-23T09:35:33Z</dcterms:created>
  <dcterms:modified xsi:type="dcterms:W3CDTF">2023-05-24T03:40:07Z</dcterms:modified>
</cp:coreProperties>
</file>