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2"/>
  </p:notesMasterIdLst>
  <p:sldIdLst>
    <p:sldId id="3308" r:id="rId2"/>
    <p:sldId id="3310" r:id="rId3"/>
    <p:sldId id="3346" r:id="rId4"/>
    <p:sldId id="3333" r:id="rId5"/>
    <p:sldId id="3342" r:id="rId6"/>
    <p:sldId id="3324" r:id="rId7"/>
    <p:sldId id="3309" r:id="rId8"/>
    <p:sldId id="3323" r:id="rId9"/>
    <p:sldId id="3343" r:id="rId10"/>
    <p:sldId id="3338" r:id="rId11"/>
    <p:sldId id="3339" r:id="rId12"/>
    <p:sldId id="3344" r:id="rId13"/>
    <p:sldId id="3336" r:id="rId14"/>
    <p:sldId id="3326" r:id="rId15"/>
    <p:sldId id="3327" r:id="rId16"/>
    <p:sldId id="3328" r:id="rId17"/>
    <p:sldId id="3345" r:id="rId18"/>
    <p:sldId id="3341" r:id="rId19"/>
    <p:sldId id="3331" r:id="rId20"/>
    <p:sldId id="3319" r:id="rId2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480" userDrawn="1">
          <p15:clr>
            <a:srgbClr val="A4A3A4"/>
          </p15:clr>
        </p15:guide>
        <p15:guide id="54" orient="horz" pos="8160" userDrawn="1">
          <p15:clr>
            <a:srgbClr val="A4A3A4"/>
          </p15:clr>
        </p15:guide>
        <p15:guide id="55" pos="9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52D"/>
    <a:srgbClr val="CCF6FF"/>
    <a:srgbClr val="5178B3"/>
    <a:srgbClr val="2CB3EB"/>
    <a:srgbClr val="FC0D1B"/>
    <a:srgbClr val="FA7B87"/>
    <a:srgbClr val="FB4756"/>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1" autoAdjust="0"/>
    <p:restoredTop sz="95439" autoAdjust="0"/>
  </p:normalViewPr>
  <p:slideViewPr>
    <p:cSldViewPr snapToGrid="0" snapToObjects="1">
      <p:cViewPr varScale="1">
        <p:scale>
          <a:sx n="46" d="100"/>
          <a:sy n="46" d="100"/>
        </p:scale>
        <p:origin x="422" y="67"/>
      </p:cViewPr>
      <p:guideLst>
        <p:guide pos="14398"/>
        <p:guide orient="horz" pos="480"/>
        <p:guide orient="horz" pos="8160"/>
        <p:guide pos="958"/>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Sheet1!$A$2:$A$3</c:f>
              <c:strCache>
                <c:ptCount val="2"/>
                <c:pt idx="0">
                  <c:v>Thế giới</c:v>
                </c:pt>
                <c:pt idx="1">
                  <c:v>Các nước đang phát triển</c:v>
                </c:pt>
              </c:strCache>
            </c:strRef>
          </c:cat>
          <c:val>
            <c:numRef>
              <c:f>Sheet1!$B$2:$B$3</c:f>
              <c:numCache>
                <c:formatCode>General</c:formatCode>
                <c:ptCount val="2"/>
                <c:pt idx="0">
                  <c:v>3</c:v>
                </c:pt>
                <c:pt idx="1">
                  <c:v>5.9</c:v>
                </c:pt>
              </c:numCache>
            </c:numRef>
          </c:val>
          <c:extLst>
            <c:ext xmlns:c16="http://schemas.microsoft.com/office/drawing/2014/chart" uri="{C3380CC4-5D6E-409C-BE32-E72D297353CC}">
              <c16:uniqueId val="{00000000-9A52-BC42-9793-95C52900459A}"/>
            </c:ext>
          </c:extLst>
        </c:ser>
        <c:ser>
          <c:idx val="1"/>
          <c:order val="1"/>
          <c:tx>
            <c:strRef>
              <c:f>Sheet1!$C$1</c:f>
              <c:strCache>
                <c:ptCount val="1"/>
                <c:pt idx="0">
                  <c:v>Comercial Real Estate</c:v>
                </c:pt>
              </c:strCache>
            </c:strRef>
          </c:tx>
          <c:spPr>
            <a:solidFill>
              <a:schemeClr val="accent2"/>
            </a:solidFill>
            <a:ln>
              <a:noFill/>
            </a:ln>
            <a:effectLst/>
          </c:spPr>
          <c:invertIfNegative val="0"/>
          <c:cat>
            <c:strRef>
              <c:f>Sheet1!$A$2:$A$3</c:f>
              <c:strCache>
                <c:ptCount val="2"/>
                <c:pt idx="0">
                  <c:v>Thế giới</c:v>
                </c:pt>
                <c:pt idx="1">
                  <c:v>Các nước đang phát triển</c:v>
                </c:pt>
              </c:strCache>
            </c:strRef>
          </c:cat>
          <c:val>
            <c:numRef>
              <c:f>Sheet1!$C$2:$C$3</c:f>
              <c:numCache>
                <c:formatCode>General</c:formatCode>
                <c:ptCount val="2"/>
                <c:pt idx="0">
                  <c:v>97</c:v>
                </c:pt>
                <c:pt idx="1">
                  <c:v>94.1</c:v>
                </c:pt>
              </c:numCache>
            </c:numRef>
          </c:val>
          <c:extLst>
            <c:ext xmlns:c16="http://schemas.microsoft.com/office/drawing/2014/chart" uri="{C3380CC4-5D6E-409C-BE32-E72D297353CC}">
              <c16:uniqueId val="{00000001-9A52-BC42-9793-95C52900459A}"/>
            </c:ext>
          </c:extLst>
        </c:ser>
        <c:dLbls>
          <c:showLegendKey val="0"/>
          <c:showVal val="0"/>
          <c:showCatName val="0"/>
          <c:showSerName val="0"/>
          <c:showPercent val="0"/>
          <c:showBubbleSize val="0"/>
        </c:dLbls>
        <c:gapWidth val="219"/>
        <c:overlap val="-27"/>
        <c:axId val="153369216"/>
        <c:axId val="163095296"/>
      </c:barChart>
      <c:catAx>
        <c:axId val="1533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2"/>
                </a:solidFill>
                <a:latin typeface="Merriweather" pitchFamily="2" charset="77"/>
                <a:ea typeface="+mn-ea"/>
                <a:cs typeface="+mn-cs"/>
              </a:defRPr>
            </a:pPr>
            <a:endParaRPr lang="en-US"/>
          </a:p>
        </c:txPr>
        <c:crossAx val="163095296"/>
        <c:crosses val="autoZero"/>
        <c:auto val="1"/>
        <c:lblAlgn val="ctr"/>
        <c:lblOffset val="100"/>
        <c:noMultiLvlLbl val="0"/>
      </c:catAx>
      <c:valAx>
        <c:axId val="16309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2"/>
                </a:solidFill>
                <a:latin typeface="Merriweather" pitchFamily="2" charset="77"/>
                <a:ea typeface="+mn-ea"/>
                <a:cs typeface="+mn-cs"/>
              </a:defRPr>
            </a:pPr>
            <a:endParaRPr lang="en-US"/>
          </a:p>
        </c:txPr>
        <c:crossAx val="15336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b="1">
          <a:solidFill>
            <a:schemeClr val="tx2"/>
          </a:solidFill>
          <a:latin typeface="Merriweather"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Work Sans Light"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Work Sans Light" pitchFamily="2" charset="77"/>
              </a:defRPr>
            </a:lvl1pPr>
          </a:lstStyle>
          <a:p>
            <a:fld id="{EFC10EE1-B198-C942-8235-326C972CBB30}" type="datetimeFigureOut">
              <a:rPr lang="en-US" smtClean="0"/>
              <a:pPr/>
              <a:t>5/10/2023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Work Sans 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Work Sans Light"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Work Sans Light" pitchFamily="2" charset="77"/>
        <a:ea typeface="+mn-ea"/>
        <a:cs typeface="+mn-cs"/>
      </a:defRPr>
    </a:lvl1pPr>
    <a:lvl2pPr marL="914217" algn="l" defTabSz="914217" rtl="0" eaLnBrk="1" latinLnBrk="0" hangingPunct="1">
      <a:defRPr sz="2400" b="0" i="0" kern="1200">
        <a:solidFill>
          <a:schemeClr val="tx1"/>
        </a:solidFill>
        <a:latin typeface="Work Sans Light" pitchFamily="2" charset="77"/>
        <a:ea typeface="+mn-ea"/>
        <a:cs typeface="+mn-cs"/>
      </a:defRPr>
    </a:lvl2pPr>
    <a:lvl3pPr marL="1828434" algn="l" defTabSz="914217" rtl="0" eaLnBrk="1" latinLnBrk="0" hangingPunct="1">
      <a:defRPr sz="2400" b="0" i="0" kern="1200">
        <a:solidFill>
          <a:schemeClr val="tx1"/>
        </a:solidFill>
        <a:latin typeface="Work Sans Light" pitchFamily="2" charset="77"/>
        <a:ea typeface="+mn-ea"/>
        <a:cs typeface="+mn-cs"/>
      </a:defRPr>
    </a:lvl3pPr>
    <a:lvl4pPr marL="2742651" algn="l" defTabSz="914217" rtl="0" eaLnBrk="1" latinLnBrk="0" hangingPunct="1">
      <a:defRPr sz="2400" b="0" i="0" kern="1200">
        <a:solidFill>
          <a:schemeClr val="tx1"/>
        </a:solidFill>
        <a:latin typeface="Work Sans Light" pitchFamily="2" charset="77"/>
        <a:ea typeface="+mn-ea"/>
        <a:cs typeface="+mn-cs"/>
      </a:defRPr>
    </a:lvl4pPr>
    <a:lvl5pPr marL="3656868" algn="l" defTabSz="914217" rtl="0" eaLnBrk="1" latinLnBrk="0" hangingPunct="1">
      <a:defRPr sz="2400" b="0" i="0" kern="1200">
        <a:solidFill>
          <a:schemeClr val="tx1"/>
        </a:solidFill>
        <a:latin typeface="Work Sans Light"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053798F-1300-B149-8DAD-735AEBBD4616}"/>
              </a:ext>
            </a:extLst>
          </p:cNvPr>
          <p:cNvSpPr>
            <a:spLocks noGrp="1"/>
          </p:cNvSpPr>
          <p:nvPr>
            <p:ph type="pic" sz="quarter" idx="14" hasCustomPrompt="1"/>
          </p:nvPr>
        </p:nvSpPr>
        <p:spPr>
          <a:xfrm>
            <a:off x="4370577" y="0"/>
            <a:ext cx="15636496" cy="137160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23686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9B93F78-E75E-A043-8AD0-1EF94FEC5A1B}"/>
              </a:ext>
            </a:extLst>
          </p:cNvPr>
          <p:cNvSpPr>
            <a:spLocks noGrp="1"/>
          </p:cNvSpPr>
          <p:nvPr>
            <p:ph type="pic" sz="quarter" idx="14" hasCustomPrompt="1"/>
          </p:nvPr>
        </p:nvSpPr>
        <p:spPr>
          <a:xfrm>
            <a:off x="0" y="0"/>
            <a:ext cx="10548257" cy="137160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15158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83D4F5B-5D25-8542-84C5-751CFA651EE7}"/>
              </a:ext>
            </a:extLst>
          </p:cNvPr>
          <p:cNvSpPr>
            <a:spLocks noGrp="1"/>
          </p:cNvSpPr>
          <p:nvPr>
            <p:ph type="pic" sz="quarter" idx="10" hasCustomPrompt="1"/>
          </p:nvPr>
        </p:nvSpPr>
        <p:spPr>
          <a:xfrm>
            <a:off x="0" y="0"/>
            <a:ext cx="24377650" cy="137160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51248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9BDE6AC-4C0F-0C41-AFFA-E2A5A36F4144}"/>
              </a:ext>
            </a:extLst>
          </p:cNvPr>
          <p:cNvSpPr>
            <a:spLocks noGrp="1"/>
          </p:cNvSpPr>
          <p:nvPr>
            <p:ph type="pic" sz="quarter" idx="10" hasCustomPrompt="1"/>
          </p:nvPr>
        </p:nvSpPr>
        <p:spPr>
          <a:xfrm>
            <a:off x="2561100" y="3992338"/>
            <a:ext cx="3608612" cy="3608612"/>
          </a:xfrm>
          <a:prstGeom prst="ellipse">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7230EA17-8D88-2D4D-B798-7EF6B7F7BBA6}"/>
              </a:ext>
            </a:extLst>
          </p:cNvPr>
          <p:cNvSpPr>
            <a:spLocks noGrp="1"/>
          </p:cNvSpPr>
          <p:nvPr>
            <p:ph type="pic" sz="quarter" idx="11" hasCustomPrompt="1"/>
          </p:nvPr>
        </p:nvSpPr>
        <p:spPr>
          <a:xfrm>
            <a:off x="7772635" y="3992338"/>
            <a:ext cx="3608612" cy="3608612"/>
          </a:xfrm>
          <a:prstGeom prst="ellipse">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9156A873-DA60-A449-BC00-5610C81FBE69}"/>
              </a:ext>
            </a:extLst>
          </p:cNvPr>
          <p:cNvSpPr>
            <a:spLocks noGrp="1"/>
          </p:cNvSpPr>
          <p:nvPr>
            <p:ph type="pic" sz="quarter" idx="12" hasCustomPrompt="1"/>
          </p:nvPr>
        </p:nvSpPr>
        <p:spPr>
          <a:xfrm>
            <a:off x="12984170" y="3992338"/>
            <a:ext cx="3608612" cy="3608612"/>
          </a:xfrm>
          <a:prstGeom prst="ellipse">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47062F81-E117-4945-BE45-3EF616BC74B7}"/>
              </a:ext>
            </a:extLst>
          </p:cNvPr>
          <p:cNvSpPr>
            <a:spLocks noGrp="1"/>
          </p:cNvSpPr>
          <p:nvPr>
            <p:ph type="pic" sz="quarter" idx="13" hasCustomPrompt="1"/>
          </p:nvPr>
        </p:nvSpPr>
        <p:spPr>
          <a:xfrm>
            <a:off x="18195705" y="3992338"/>
            <a:ext cx="3608612" cy="3608612"/>
          </a:xfrm>
          <a:prstGeom prst="ellipse">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07496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D7115AAD-C19E-784B-8A1C-DC280522DB65}"/>
              </a:ext>
            </a:extLst>
          </p:cNvPr>
          <p:cNvSpPr>
            <a:spLocks noGrp="1"/>
          </p:cNvSpPr>
          <p:nvPr>
            <p:ph type="pic" sz="quarter" idx="10" hasCustomPrompt="1"/>
          </p:nvPr>
        </p:nvSpPr>
        <p:spPr>
          <a:xfrm>
            <a:off x="0" y="2"/>
            <a:ext cx="16862116" cy="13715225"/>
          </a:xfrm>
          <a:custGeom>
            <a:avLst/>
            <a:gdLst>
              <a:gd name="connsiteX0" fmla="*/ 8471325 w 16862116"/>
              <a:gd name="connsiteY0" fmla="*/ 8213231 h 13715225"/>
              <a:gd name="connsiteX1" fmla="*/ 8466786 w 16862116"/>
              <a:gd name="connsiteY1" fmla="*/ 8235066 h 13715225"/>
              <a:gd name="connsiteX2" fmla="*/ 8471325 w 16862116"/>
              <a:gd name="connsiteY2" fmla="*/ 8240105 h 13715225"/>
              <a:gd name="connsiteX3" fmla="*/ 4183490 w 16862116"/>
              <a:gd name="connsiteY3" fmla="*/ 7650975 h 13715225"/>
              <a:gd name="connsiteX4" fmla="*/ 4180590 w 16862116"/>
              <a:gd name="connsiteY4" fmla="*/ 7661975 h 13715225"/>
              <a:gd name="connsiteX5" fmla="*/ 4182816 w 16862116"/>
              <a:gd name="connsiteY5" fmla="*/ 7659485 h 13715225"/>
              <a:gd name="connsiteX6" fmla="*/ 13057314 w 16862116"/>
              <a:gd name="connsiteY6" fmla="*/ 3498721 h 13715225"/>
              <a:gd name="connsiteX7" fmla="*/ 13051130 w 16862116"/>
              <a:gd name="connsiteY7" fmla="*/ 3542323 h 13715225"/>
              <a:gd name="connsiteX8" fmla="*/ 13021520 w 16862116"/>
              <a:gd name="connsiteY8" fmla="*/ 3836700 h 13715225"/>
              <a:gd name="connsiteX9" fmla="*/ 13037340 w 16862116"/>
              <a:gd name="connsiteY9" fmla="*/ 3903607 h 13715225"/>
              <a:gd name="connsiteX10" fmla="*/ 13034986 w 16862116"/>
              <a:gd name="connsiteY10" fmla="*/ 3805103 h 13715225"/>
              <a:gd name="connsiteX11" fmla="*/ 13067722 w 16862116"/>
              <a:gd name="connsiteY11" fmla="*/ 3512868 h 13715225"/>
              <a:gd name="connsiteX12" fmla="*/ 13063160 w 16862116"/>
              <a:gd name="connsiteY12" fmla="*/ 3503386 h 13715225"/>
              <a:gd name="connsiteX13" fmla="*/ 13066378 w 16862116"/>
              <a:gd name="connsiteY13" fmla="*/ 3403091 h 13715225"/>
              <a:gd name="connsiteX14" fmla="*/ 13065265 w 16862116"/>
              <a:gd name="connsiteY14" fmla="*/ 3442657 h 13715225"/>
              <a:gd name="connsiteX15" fmla="*/ 13058348 w 16862116"/>
              <a:gd name="connsiteY15" fmla="*/ 3491430 h 13715225"/>
              <a:gd name="connsiteX16" fmla="*/ 13069380 w 16862116"/>
              <a:gd name="connsiteY16" fmla="*/ 3497308 h 13715225"/>
              <a:gd name="connsiteX17" fmla="*/ 13078964 w 16862116"/>
              <a:gd name="connsiteY17" fmla="*/ 3406542 h 13715225"/>
              <a:gd name="connsiteX18" fmla="*/ 13019627 w 16862116"/>
              <a:gd name="connsiteY18" fmla="*/ 3059628 h 13715225"/>
              <a:gd name="connsiteX19" fmla="*/ 13007106 w 16862116"/>
              <a:gd name="connsiteY19" fmla="*/ 3170639 h 13715225"/>
              <a:gd name="connsiteX20" fmla="*/ 13033122 w 16862116"/>
              <a:gd name="connsiteY20" fmla="*/ 3211473 h 13715225"/>
              <a:gd name="connsiteX21" fmla="*/ 13040057 w 16862116"/>
              <a:gd name="connsiteY21" fmla="*/ 3227910 h 13715225"/>
              <a:gd name="connsiteX22" fmla="*/ 13047381 w 16862116"/>
              <a:gd name="connsiteY22" fmla="*/ 3218651 h 13715225"/>
              <a:gd name="connsiteX23" fmla="*/ 13058137 w 16862116"/>
              <a:gd name="connsiteY23" fmla="*/ 3179842 h 13715225"/>
              <a:gd name="connsiteX24" fmla="*/ 13023955 w 16862116"/>
              <a:gd name="connsiteY24" fmla="*/ 3090934 h 13715225"/>
              <a:gd name="connsiteX25" fmla="*/ 12959532 w 16862116"/>
              <a:gd name="connsiteY25" fmla="*/ 186035 h 13715225"/>
              <a:gd name="connsiteX26" fmla="*/ 12959178 w 16862116"/>
              <a:gd name="connsiteY26" fmla="*/ 189157 h 13715225"/>
              <a:gd name="connsiteX27" fmla="*/ 12960408 w 16862116"/>
              <a:gd name="connsiteY27" fmla="*/ 207550 h 13715225"/>
              <a:gd name="connsiteX28" fmla="*/ 12960864 w 16862116"/>
              <a:gd name="connsiteY28" fmla="*/ 208065 h 13715225"/>
              <a:gd name="connsiteX29" fmla="*/ 12962391 w 16862116"/>
              <a:gd name="connsiteY29" fmla="*/ 191147 h 13715225"/>
              <a:gd name="connsiteX30" fmla="*/ 0 w 16862116"/>
              <a:gd name="connsiteY30" fmla="*/ 0 h 13715225"/>
              <a:gd name="connsiteX31" fmla="*/ 12988741 w 16862116"/>
              <a:gd name="connsiteY31" fmla="*/ 0 h 13715225"/>
              <a:gd name="connsiteX32" fmla="*/ 12977170 w 16862116"/>
              <a:gd name="connsiteY32" fmla="*/ 21393 h 13715225"/>
              <a:gd name="connsiteX33" fmla="*/ 12965597 w 16862116"/>
              <a:gd name="connsiteY33" fmla="*/ 42369 h 13715225"/>
              <a:gd name="connsiteX34" fmla="*/ 12962075 w 16862116"/>
              <a:gd name="connsiteY34" fmla="*/ 163606 h 13715225"/>
              <a:gd name="connsiteX35" fmla="*/ 12961751 w 16862116"/>
              <a:gd name="connsiteY35" fmla="*/ 166464 h 13715225"/>
              <a:gd name="connsiteX36" fmla="*/ 12986441 w 16862116"/>
              <a:gd name="connsiteY36" fmla="*/ 165106 h 13715225"/>
              <a:gd name="connsiteX37" fmla="*/ 12990496 w 16862116"/>
              <a:gd name="connsiteY37" fmla="*/ 119074 h 13715225"/>
              <a:gd name="connsiteX38" fmla="*/ 12994182 w 16862116"/>
              <a:gd name="connsiteY38" fmla="*/ 39330 h 13715225"/>
              <a:gd name="connsiteX39" fmla="*/ 12995841 w 16862116"/>
              <a:gd name="connsiteY39" fmla="*/ 0 h 13715225"/>
              <a:gd name="connsiteX40" fmla="*/ 16862116 w 16862116"/>
              <a:gd name="connsiteY40" fmla="*/ 0 h 13715225"/>
              <a:gd name="connsiteX41" fmla="*/ 16851126 w 16862116"/>
              <a:gd name="connsiteY41" fmla="*/ 36136 h 13715225"/>
              <a:gd name="connsiteX42" fmla="*/ 16820648 w 16862116"/>
              <a:gd name="connsiteY42" fmla="*/ 116913 h 13715225"/>
              <a:gd name="connsiteX43" fmla="*/ 16823044 w 16862116"/>
              <a:gd name="connsiteY43" fmla="*/ 121884 h 13715225"/>
              <a:gd name="connsiteX44" fmla="*/ 16725172 w 16862116"/>
              <a:gd name="connsiteY44" fmla="*/ 212866 h 13715225"/>
              <a:gd name="connsiteX45" fmla="*/ 16760192 w 16862116"/>
              <a:gd name="connsiteY45" fmla="*/ 421629 h 13715225"/>
              <a:gd name="connsiteX46" fmla="*/ 16679464 w 16862116"/>
              <a:gd name="connsiteY46" fmla="*/ 465931 h 13715225"/>
              <a:gd name="connsiteX47" fmla="*/ 16738258 w 16862116"/>
              <a:gd name="connsiteY47" fmla="*/ 541786 h 13715225"/>
              <a:gd name="connsiteX48" fmla="*/ 16755952 w 16862116"/>
              <a:gd name="connsiteY48" fmla="*/ 631688 h 13715225"/>
              <a:gd name="connsiteX49" fmla="*/ 16760744 w 16862116"/>
              <a:gd name="connsiteY49" fmla="*/ 631039 h 13715225"/>
              <a:gd name="connsiteX50" fmla="*/ 16754294 w 16862116"/>
              <a:gd name="connsiteY50" fmla="*/ 638387 h 13715225"/>
              <a:gd name="connsiteX51" fmla="*/ 16754294 w 16862116"/>
              <a:gd name="connsiteY51" fmla="*/ 638819 h 13715225"/>
              <a:gd name="connsiteX52" fmla="*/ 16749502 w 16862116"/>
              <a:gd name="connsiteY52" fmla="*/ 734772 h 13715225"/>
              <a:gd name="connsiteX53" fmla="*/ 16774383 w 16862116"/>
              <a:gd name="connsiteY53" fmla="*/ 789016 h 13715225"/>
              <a:gd name="connsiteX54" fmla="*/ 16764984 w 16862116"/>
              <a:gd name="connsiteY54" fmla="*/ 865519 h 13715225"/>
              <a:gd name="connsiteX55" fmla="*/ 16821200 w 16862116"/>
              <a:gd name="connsiteY55" fmla="*/ 882592 h 13715225"/>
              <a:gd name="connsiteX56" fmla="*/ 16722776 w 16862116"/>
              <a:gd name="connsiteY56" fmla="*/ 1206757 h 13715225"/>
              <a:gd name="connsiteX57" fmla="*/ 16711534 w 16862116"/>
              <a:gd name="connsiteY57" fmla="*/ 1297739 h 13715225"/>
              <a:gd name="connsiteX58" fmla="*/ 16689601 w 16862116"/>
              <a:gd name="connsiteY58" fmla="*/ 1675500 h 13715225"/>
              <a:gd name="connsiteX59" fmla="*/ 16644629 w 16862116"/>
              <a:gd name="connsiteY59" fmla="*/ 1742494 h 13715225"/>
              <a:gd name="connsiteX60" fmla="*/ 16571089 w 16862116"/>
              <a:gd name="connsiteY60" fmla="*/ 1907602 h 13715225"/>
              <a:gd name="connsiteX61" fmla="*/ 16618457 w 16862116"/>
              <a:gd name="connsiteY61" fmla="*/ 1994694 h 13715225"/>
              <a:gd name="connsiteX62" fmla="*/ 16619747 w 16862116"/>
              <a:gd name="connsiteY62" fmla="*/ 2003555 h 13715225"/>
              <a:gd name="connsiteX63" fmla="*/ 16628594 w 16862116"/>
              <a:gd name="connsiteY63" fmla="*/ 1997504 h 13715225"/>
              <a:gd name="connsiteX64" fmla="*/ 16630253 w 16862116"/>
              <a:gd name="connsiteY64" fmla="*/ 1997936 h 13715225"/>
              <a:gd name="connsiteX65" fmla="*/ 16543258 w 16862116"/>
              <a:gd name="connsiteY65" fmla="*/ 2139920 h 13715225"/>
              <a:gd name="connsiteX66" fmla="*/ 16485754 w 16862116"/>
              <a:gd name="connsiteY66" fmla="*/ 2139920 h 13715225"/>
              <a:gd name="connsiteX67" fmla="*/ 16499392 w 16862116"/>
              <a:gd name="connsiteY67" fmla="*/ 2281689 h 13715225"/>
              <a:gd name="connsiteX68" fmla="*/ 16445390 w 16862116"/>
              <a:gd name="connsiteY68" fmla="*/ 2320588 h 13715225"/>
              <a:gd name="connsiteX69" fmla="*/ 16544917 w 16862116"/>
              <a:gd name="connsiteY69" fmla="*/ 2432965 h 13715225"/>
              <a:gd name="connsiteX70" fmla="*/ 16532016 w 16862116"/>
              <a:gd name="connsiteY70" fmla="*/ 2660098 h 13715225"/>
              <a:gd name="connsiteX71" fmla="*/ 16489808 w 16862116"/>
              <a:gd name="connsiteY71" fmla="*/ 2672848 h 13715225"/>
              <a:gd name="connsiteX72" fmla="*/ 16515243 w 16862116"/>
              <a:gd name="connsiteY72" fmla="*/ 2711748 h 13715225"/>
              <a:gd name="connsiteX73" fmla="*/ 16489256 w 16862116"/>
              <a:gd name="connsiteY73" fmla="*/ 2737249 h 13715225"/>
              <a:gd name="connsiteX74" fmla="*/ 16570536 w 16862116"/>
              <a:gd name="connsiteY74" fmla="*/ 3065737 h 13715225"/>
              <a:gd name="connsiteX75" fmla="*/ 16558556 w 16862116"/>
              <a:gd name="connsiteY75" fmla="*/ 3158232 h 13715225"/>
              <a:gd name="connsiteX76" fmla="*/ 16558003 w 16862116"/>
              <a:gd name="connsiteY76" fmla="*/ 3351002 h 13715225"/>
              <a:gd name="connsiteX77" fmla="*/ 16518376 w 16862116"/>
              <a:gd name="connsiteY77" fmla="*/ 3338899 h 13715225"/>
              <a:gd name="connsiteX78" fmla="*/ 16467876 w 16862116"/>
              <a:gd name="connsiteY78" fmla="*/ 3415835 h 13715225"/>
              <a:gd name="connsiteX79" fmla="*/ 16512294 w 16862116"/>
              <a:gd name="connsiteY79" fmla="*/ 3428585 h 13715225"/>
              <a:gd name="connsiteX80" fmla="*/ 16428802 w 16862116"/>
              <a:gd name="connsiteY80" fmla="*/ 3532318 h 13715225"/>
              <a:gd name="connsiteX81" fmla="*/ 16417559 w 16862116"/>
              <a:gd name="connsiteY81" fmla="*/ 3712338 h 13715225"/>
              <a:gd name="connsiteX82" fmla="*/ 16313239 w 16862116"/>
              <a:gd name="connsiteY82" fmla="*/ 3921316 h 13715225"/>
              <a:gd name="connsiteX83" fmla="*/ 16313239 w 16862116"/>
              <a:gd name="connsiteY83" fmla="*/ 4489254 h 13715225"/>
              <a:gd name="connsiteX84" fmla="*/ 16290754 w 16862116"/>
              <a:gd name="connsiteY84" fmla="*/ 4489254 h 13715225"/>
              <a:gd name="connsiteX85" fmla="*/ 16313239 w 16862116"/>
              <a:gd name="connsiteY85" fmla="*/ 4509137 h 13715225"/>
              <a:gd name="connsiteX86" fmla="*/ 16249836 w 16862116"/>
              <a:gd name="connsiteY86" fmla="*/ 4608331 h 13715225"/>
              <a:gd name="connsiteX87" fmla="*/ 16062946 w 16862116"/>
              <a:gd name="connsiteY87" fmla="*/ 4601632 h 13715225"/>
              <a:gd name="connsiteX88" fmla="*/ 15768418 w 16862116"/>
              <a:gd name="connsiteY88" fmla="*/ 4632751 h 13715225"/>
              <a:gd name="connsiteX89" fmla="*/ 15782610 w 16862116"/>
              <a:gd name="connsiteY89" fmla="*/ 4627133 h 13715225"/>
              <a:gd name="connsiteX90" fmla="*/ 15031546 w 16862116"/>
              <a:gd name="connsiteY90" fmla="*/ 4621082 h 13715225"/>
              <a:gd name="connsiteX91" fmla="*/ 15029703 w 16862116"/>
              <a:gd name="connsiteY91" fmla="*/ 4624323 h 13715225"/>
              <a:gd name="connsiteX92" fmla="*/ 14494466 w 16862116"/>
              <a:gd name="connsiteY92" fmla="*/ 4619352 h 13715225"/>
              <a:gd name="connsiteX93" fmla="*/ 14039773 w 16862116"/>
              <a:gd name="connsiteY93" fmla="*/ 4645933 h 13715225"/>
              <a:gd name="connsiteX94" fmla="*/ 14040511 w 16862116"/>
              <a:gd name="connsiteY94" fmla="*/ 4642044 h 13715225"/>
              <a:gd name="connsiteX95" fmla="*/ 14026872 w 16862116"/>
              <a:gd name="connsiteY95" fmla="*/ 4637073 h 13715225"/>
              <a:gd name="connsiteX96" fmla="*/ 13989457 w 16862116"/>
              <a:gd name="connsiteY96" fmla="*/ 4632103 h 13715225"/>
              <a:gd name="connsiteX97" fmla="*/ 13734003 w 16862116"/>
              <a:gd name="connsiteY97" fmla="*/ 4629942 h 13715225"/>
              <a:gd name="connsiteX98" fmla="*/ 13513936 w 16862116"/>
              <a:gd name="connsiteY98" fmla="*/ 4651985 h 13715225"/>
              <a:gd name="connsiteX99" fmla="*/ 13206876 w 16862116"/>
              <a:gd name="connsiteY99" fmla="*/ 4659332 h 13715225"/>
              <a:gd name="connsiteX100" fmla="*/ 13064035 w 16862116"/>
              <a:gd name="connsiteY100" fmla="*/ 4651553 h 13715225"/>
              <a:gd name="connsiteX101" fmla="*/ 13064773 w 16862116"/>
              <a:gd name="connsiteY101" fmla="*/ 4519077 h 13715225"/>
              <a:gd name="connsiteX102" fmla="*/ 13060533 w 16862116"/>
              <a:gd name="connsiteY102" fmla="*/ 4383792 h 13715225"/>
              <a:gd name="connsiteX103" fmla="*/ 13035652 w 16862116"/>
              <a:gd name="connsiteY103" fmla="*/ 4408213 h 13715225"/>
              <a:gd name="connsiteX104" fmla="*/ 13043945 w 16862116"/>
              <a:gd name="connsiteY104" fmla="*/ 4234244 h 13715225"/>
              <a:gd name="connsiteX105" fmla="*/ 13045051 w 16862116"/>
              <a:gd name="connsiteY105" fmla="*/ 4177839 h 13715225"/>
              <a:gd name="connsiteX106" fmla="*/ 13044498 w 16862116"/>
              <a:gd name="connsiteY106" fmla="*/ 4124676 h 13715225"/>
              <a:gd name="connsiteX107" fmla="*/ 13038148 w 16862116"/>
              <a:gd name="connsiteY107" fmla="*/ 3930086 h 13715225"/>
              <a:gd name="connsiteX108" fmla="*/ 12978678 w 16862116"/>
              <a:gd name="connsiteY108" fmla="*/ 3988260 h 13715225"/>
              <a:gd name="connsiteX109" fmla="*/ 13017924 w 16862116"/>
              <a:gd name="connsiteY109" fmla="*/ 4262618 h 13715225"/>
              <a:gd name="connsiteX110" fmla="*/ 13055407 w 16862116"/>
              <a:gd name="connsiteY110" fmla="*/ 4582702 h 13715225"/>
              <a:gd name="connsiteX111" fmla="*/ 13025974 w 16862116"/>
              <a:gd name="connsiteY111" fmla="*/ 4643532 h 13715225"/>
              <a:gd name="connsiteX112" fmla="*/ 13016162 w 16862116"/>
              <a:gd name="connsiteY112" fmla="*/ 4674155 h 13715225"/>
              <a:gd name="connsiteX113" fmla="*/ 13002326 w 16862116"/>
              <a:gd name="connsiteY113" fmla="*/ 4657794 h 13715225"/>
              <a:gd name="connsiteX114" fmla="*/ 12960314 w 16862116"/>
              <a:gd name="connsiteY114" fmla="*/ 4645210 h 13715225"/>
              <a:gd name="connsiteX115" fmla="*/ 12977421 w 16862116"/>
              <a:gd name="connsiteY115" fmla="*/ 4758476 h 13715225"/>
              <a:gd name="connsiteX116" fmla="*/ 13034276 w 16862116"/>
              <a:gd name="connsiteY116" fmla="*/ 4819724 h 13715225"/>
              <a:gd name="connsiteX117" fmla="*/ 13042577 w 16862116"/>
              <a:gd name="connsiteY117" fmla="*/ 4804203 h 13715225"/>
              <a:gd name="connsiteX118" fmla="*/ 13062954 w 16862116"/>
              <a:gd name="connsiteY118" fmla="*/ 4901528 h 13715225"/>
              <a:gd name="connsiteX119" fmla="*/ 13075030 w 16862116"/>
              <a:gd name="connsiteY119" fmla="*/ 5055908 h 13715225"/>
              <a:gd name="connsiteX120" fmla="*/ 12987986 w 16862116"/>
              <a:gd name="connsiteY120" fmla="*/ 5018991 h 13715225"/>
              <a:gd name="connsiteX121" fmla="*/ 13002578 w 16862116"/>
              <a:gd name="connsiteY121" fmla="*/ 5133937 h 13715225"/>
              <a:gd name="connsiteX122" fmla="*/ 13019433 w 16862116"/>
              <a:gd name="connsiteY122" fmla="*/ 5102893 h 13715225"/>
              <a:gd name="connsiteX123" fmla="*/ 12966352 w 16862116"/>
              <a:gd name="connsiteY123" fmla="*/ 5710759 h 13715225"/>
              <a:gd name="connsiteX124" fmla="*/ 12972138 w 16862116"/>
              <a:gd name="connsiteY124" fmla="*/ 6295553 h 13715225"/>
              <a:gd name="connsiteX125" fmla="*/ 12995786 w 16862116"/>
              <a:gd name="connsiteY125" fmla="*/ 6319045 h 13715225"/>
              <a:gd name="connsiteX126" fmla="*/ 13025974 w 16862116"/>
              <a:gd name="connsiteY126" fmla="*/ 6393718 h 13715225"/>
              <a:gd name="connsiteX127" fmla="*/ 13056414 w 16862116"/>
              <a:gd name="connsiteY127" fmla="*/ 6559424 h 13715225"/>
              <a:gd name="connsiteX128" fmla="*/ 12963082 w 16862116"/>
              <a:gd name="connsiteY128" fmla="*/ 6709607 h 13715225"/>
              <a:gd name="connsiteX129" fmla="*/ 12954528 w 16862116"/>
              <a:gd name="connsiteY129" fmla="*/ 6710866 h 13715225"/>
              <a:gd name="connsiteX130" fmla="*/ 12943962 w 16862116"/>
              <a:gd name="connsiteY130" fmla="*/ 6716320 h 13715225"/>
              <a:gd name="connsiteX131" fmla="*/ 12956289 w 16862116"/>
              <a:gd name="connsiteY131" fmla="*/ 6885381 h 13715225"/>
              <a:gd name="connsiteX132" fmla="*/ 12965094 w 16862116"/>
              <a:gd name="connsiteY132" fmla="*/ 6896707 h 13715225"/>
              <a:gd name="connsiteX133" fmla="*/ 12959056 w 16862116"/>
              <a:gd name="connsiteY133" fmla="*/ 6914746 h 13715225"/>
              <a:gd name="connsiteX134" fmla="*/ 13000816 w 16862116"/>
              <a:gd name="connsiteY134" fmla="*/ 7652661 h 13715225"/>
              <a:gd name="connsiteX135" fmla="*/ 12944214 w 16862116"/>
              <a:gd name="connsiteY135" fmla="*/ 8050773 h 13715225"/>
              <a:gd name="connsiteX136" fmla="*/ 12943962 w 16862116"/>
              <a:gd name="connsiteY136" fmla="*/ 8149777 h 13715225"/>
              <a:gd name="connsiteX137" fmla="*/ 12991760 w 16862116"/>
              <a:gd name="connsiteY137" fmla="*/ 8182079 h 13715225"/>
              <a:gd name="connsiteX138" fmla="*/ 12995786 w 16862116"/>
              <a:gd name="connsiteY138" fmla="*/ 8344009 h 13715225"/>
              <a:gd name="connsiteX139" fmla="*/ 13002578 w 16862116"/>
              <a:gd name="connsiteY139" fmla="*/ 8505100 h 13715225"/>
              <a:gd name="connsiteX140" fmla="*/ 12968868 w 16862116"/>
              <a:gd name="connsiteY140" fmla="*/ 8460632 h 13715225"/>
              <a:gd name="connsiteX141" fmla="*/ 12917296 w 16862116"/>
              <a:gd name="connsiteY141" fmla="*/ 8784073 h 13715225"/>
              <a:gd name="connsiteX142" fmla="*/ 12917548 w 16862116"/>
              <a:gd name="connsiteY142" fmla="*/ 9030324 h 13715225"/>
              <a:gd name="connsiteX143" fmla="*/ 12722079 w 16862116"/>
              <a:gd name="connsiteY143" fmla="*/ 9045007 h 13715225"/>
              <a:gd name="connsiteX144" fmla="*/ 12302211 w 16862116"/>
              <a:gd name="connsiteY144" fmla="*/ 9031163 h 13715225"/>
              <a:gd name="connsiteX145" fmla="*/ 12001335 w 16862116"/>
              <a:gd name="connsiteY145" fmla="*/ 8990471 h 13715225"/>
              <a:gd name="connsiteX146" fmla="*/ 11651403 w 16862116"/>
              <a:gd name="connsiteY146" fmla="*/ 8993827 h 13715225"/>
              <a:gd name="connsiteX147" fmla="*/ 11600586 w 16862116"/>
              <a:gd name="connsiteY147" fmla="*/ 9003895 h 13715225"/>
              <a:gd name="connsiteX148" fmla="*/ 11581467 w 16862116"/>
              <a:gd name="connsiteY148" fmla="*/ 9013124 h 13715225"/>
              <a:gd name="connsiteX149" fmla="*/ 11582473 w 16862116"/>
              <a:gd name="connsiteY149" fmla="*/ 9020256 h 13715225"/>
              <a:gd name="connsiteX150" fmla="*/ 11298704 w 16862116"/>
              <a:gd name="connsiteY150" fmla="*/ 8979144 h 13715225"/>
              <a:gd name="connsiteX151" fmla="*/ 10960596 w 16862116"/>
              <a:gd name="connsiteY151" fmla="*/ 8970334 h 13715225"/>
              <a:gd name="connsiteX152" fmla="*/ 10563369 w 16862116"/>
              <a:gd name="connsiteY152" fmla="*/ 8972012 h 13715225"/>
              <a:gd name="connsiteX153" fmla="*/ 10228028 w 16862116"/>
              <a:gd name="connsiteY153" fmla="*/ 8979983 h 13715225"/>
              <a:gd name="connsiteX154" fmla="*/ 10225010 w 16862116"/>
              <a:gd name="connsiteY154" fmla="*/ 8973691 h 13715225"/>
              <a:gd name="connsiteX155" fmla="*/ 9721118 w 16862116"/>
              <a:gd name="connsiteY155" fmla="*/ 8981242 h 13715225"/>
              <a:gd name="connsiteX156" fmla="*/ 9197604 w 16862116"/>
              <a:gd name="connsiteY156" fmla="*/ 8984598 h 13715225"/>
              <a:gd name="connsiteX157" fmla="*/ 9202635 w 16862116"/>
              <a:gd name="connsiteY157" fmla="*/ 8987954 h 13715225"/>
              <a:gd name="connsiteX158" fmla="*/ 9216974 w 16862116"/>
              <a:gd name="connsiteY158" fmla="*/ 8995085 h 13715225"/>
              <a:gd name="connsiteX159" fmla="*/ 8814213 w 16862116"/>
              <a:gd name="connsiteY159" fmla="*/ 8937613 h 13715225"/>
              <a:gd name="connsiteX160" fmla="*/ 8558368 w 16862116"/>
              <a:gd name="connsiteY160" fmla="*/ 8949779 h 13715225"/>
              <a:gd name="connsiteX161" fmla="*/ 8471325 w 16862116"/>
              <a:gd name="connsiteY161" fmla="*/ 8766034 h 13715225"/>
              <a:gd name="connsiteX162" fmla="*/ 8502520 w 16862116"/>
              <a:gd name="connsiteY162" fmla="*/ 8729117 h 13715225"/>
              <a:gd name="connsiteX163" fmla="*/ 8471325 w 16862116"/>
              <a:gd name="connsiteY163" fmla="*/ 8729117 h 13715225"/>
              <a:gd name="connsiteX164" fmla="*/ 8471325 w 16862116"/>
              <a:gd name="connsiteY164" fmla="*/ 8649767 h 13715225"/>
              <a:gd name="connsiteX165" fmla="*/ 8466337 w 16862116"/>
              <a:gd name="connsiteY165" fmla="*/ 8706714 h 13715225"/>
              <a:gd name="connsiteX166" fmla="*/ 8417882 w 16862116"/>
              <a:gd name="connsiteY166" fmla="*/ 8676338 h 13715225"/>
              <a:gd name="connsiteX167" fmla="*/ 8357314 w 16862116"/>
              <a:gd name="connsiteY167" fmla="*/ 8865771 h 13715225"/>
              <a:gd name="connsiteX168" fmla="*/ 8411152 w 16862116"/>
              <a:gd name="connsiteY168" fmla="*/ 8896699 h 13715225"/>
              <a:gd name="connsiteX169" fmla="*/ 8309980 w 16862116"/>
              <a:gd name="connsiteY169" fmla="*/ 9149091 h 13715225"/>
              <a:gd name="connsiteX170" fmla="*/ 8296071 w 16862116"/>
              <a:gd name="connsiteY170" fmla="*/ 9590916 h 13715225"/>
              <a:gd name="connsiteX171" fmla="*/ 8169998 w 16862116"/>
              <a:gd name="connsiteY171" fmla="*/ 10101777 h 13715225"/>
              <a:gd name="connsiteX172" fmla="*/ 8169998 w 16862116"/>
              <a:gd name="connsiteY172" fmla="*/ 11491869 h 13715225"/>
              <a:gd name="connsiteX173" fmla="*/ 8142405 w 16862116"/>
              <a:gd name="connsiteY173" fmla="*/ 11491869 h 13715225"/>
              <a:gd name="connsiteX174" fmla="*/ 8169998 w 16862116"/>
              <a:gd name="connsiteY174" fmla="*/ 11541022 h 13715225"/>
              <a:gd name="connsiteX175" fmla="*/ 8093052 w 16862116"/>
              <a:gd name="connsiteY175" fmla="*/ 11782369 h 13715225"/>
              <a:gd name="connsiteX176" fmla="*/ 7866929 w 16862116"/>
              <a:gd name="connsiteY176" fmla="*/ 11766353 h 13715225"/>
              <a:gd name="connsiteX177" fmla="*/ 7510469 w 16862116"/>
              <a:gd name="connsiteY177" fmla="*/ 11842568 h 13715225"/>
              <a:gd name="connsiteX178" fmla="*/ 7527742 w 16862116"/>
              <a:gd name="connsiteY178" fmla="*/ 11828208 h 13715225"/>
              <a:gd name="connsiteX179" fmla="*/ 6618756 w 16862116"/>
              <a:gd name="connsiteY179" fmla="*/ 11813849 h 13715225"/>
              <a:gd name="connsiteX180" fmla="*/ 6616064 w 16862116"/>
              <a:gd name="connsiteY180" fmla="*/ 11822686 h 13715225"/>
              <a:gd name="connsiteX181" fmla="*/ 5968199 w 16862116"/>
              <a:gd name="connsiteY181" fmla="*/ 11809431 h 13715225"/>
              <a:gd name="connsiteX182" fmla="*/ 5418143 w 16862116"/>
              <a:gd name="connsiteY182" fmla="*/ 11875152 h 13715225"/>
              <a:gd name="connsiteX183" fmla="*/ 5418817 w 16862116"/>
              <a:gd name="connsiteY183" fmla="*/ 11865764 h 13715225"/>
              <a:gd name="connsiteX184" fmla="*/ 5401992 w 16862116"/>
              <a:gd name="connsiteY184" fmla="*/ 11853613 h 13715225"/>
              <a:gd name="connsiteX185" fmla="*/ 5357126 w 16862116"/>
              <a:gd name="connsiteY185" fmla="*/ 11840911 h 13715225"/>
              <a:gd name="connsiteX186" fmla="*/ 5047551 w 16862116"/>
              <a:gd name="connsiteY186" fmla="*/ 11835940 h 13715225"/>
              <a:gd name="connsiteX187" fmla="*/ 4781496 w 16862116"/>
              <a:gd name="connsiteY187" fmla="*/ 11889512 h 13715225"/>
              <a:gd name="connsiteX188" fmla="*/ 4410004 w 16862116"/>
              <a:gd name="connsiteY188" fmla="*/ 11907737 h 13715225"/>
              <a:gd name="connsiteX189" fmla="*/ 4237047 w 16862116"/>
              <a:gd name="connsiteY189" fmla="*/ 11888407 h 13715225"/>
              <a:gd name="connsiteX190" fmla="*/ 4237495 w 16862116"/>
              <a:gd name="connsiteY190" fmla="*/ 11564218 h 13715225"/>
              <a:gd name="connsiteX191" fmla="*/ 4232561 w 16862116"/>
              <a:gd name="connsiteY191" fmla="*/ 11233954 h 13715225"/>
              <a:gd name="connsiteX192" fmla="*/ 4202724 w 16862116"/>
              <a:gd name="connsiteY192" fmla="*/ 11293048 h 13715225"/>
              <a:gd name="connsiteX193" fmla="*/ 4206278 w 16862116"/>
              <a:gd name="connsiteY193" fmla="*/ 11136384 h 13715225"/>
              <a:gd name="connsiteX194" fmla="*/ 4206186 w 16862116"/>
              <a:gd name="connsiteY194" fmla="*/ 11136857 h 13715225"/>
              <a:gd name="connsiteX195" fmla="*/ 4088713 w 16862116"/>
              <a:gd name="connsiteY195" fmla="*/ 11626119 h 13715225"/>
              <a:gd name="connsiteX196" fmla="*/ 4088713 w 16862116"/>
              <a:gd name="connsiteY196" fmla="*/ 13225251 h 13715225"/>
              <a:gd name="connsiteX197" fmla="*/ 4059500 w 16862116"/>
              <a:gd name="connsiteY197" fmla="*/ 13225251 h 13715225"/>
              <a:gd name="connsiteX198" fmla="*/ 4088713 w 16862116"/>
              <a:gd name="connsiteY198" fmla="*/ 13281818 h 13715225"/>
              <a:gd name="connsiteX199" fmla="*/ 4007987 w 16862116"/>
              <a:gd name="connsiteY199" fmla="*/ 13559569 h 13715225"/>
              <a:gd name="connsiteX200" fmla="*/ 3769154 w 16862116"/>
              <a:gd name="connsiteY200" fmla="*/ 13541772 h 13715225"/>
              <a:gd name="connsiteX201" fmla="*/ 3394290 w 16862116"/>
              <a:gd name="connsiteY201" fmla="*/ 13628847 h 13715225"/>
              <a:gd name="connsiteX202" fmla="*/ 3411907 w 16862116"/>
              <a:gd name="connsiteY202" fmla="*/ 13612958 h 13715225"/>
              <a:gd name="connsiteX203" fmla="*/ 2454789 w 16862116"/>
              <a:gd name="connsiteY203" fmla="*/ 13596433 h 13715225"/>
              <a:gd name="connsiteX204" fmla="*/ 2451444 w 16862116"/>
              <a:gd name="connsiteY204" fmla="*/ 13605966 h 13715225"/>
              <a:gd name="connsiteX205" fmla="*/ 1769285 w 16862116"/>
              <a:gd name="connsiteY205" fmla="*/ 13591348 h 13715225"/>
              <a:gd name="connsiteX206" fmla="*/ 1189484 w 16862116"/>
              <a:gd name="connsiteY206" fmla="*/ 13666983 h 13715225"/>
              <a:gd name="connsiteX207" fmla="*/ 1190376 w 16862116"/>
              <a:gd name="connsiteY207" fmla="*/ 13656178 h 13715225"/>
              <a:gd name="connsiteX208" fmla="*/ 1172536 w 16862116"/>
              <a:gd name="connsiteY208" fmla="*/ 13641559 h 13715225"/>
              <a:gd name="connsiteX209" fmla="*/ 1125706 w 16862116"/>
              <a:gd name="connsiteY209" fmla="*/ 13626941 h 13715225"/>
              <a:gd name="connsiteX210" fmla="*/ 799233 w 16862116"/>
              <a:gd name="connsiteY210" fmla="*/ 13621220 h 13715225"/>
              <a:gd name="connsiteX211" fmla="*/ 518476 w 16862116"/>
              <a:gd name="connsiteY211" fmla="*/ 13682872 h 13715225"/>
              <a:gd name="connsiteX212" fmla="*/ 127333 w 16862116"/>
              <a:gd name="connsiteY212" fmla="*/ 13703846 h 13715225"/>
              <a:gd name="connsiteX213" fmla="*/ 67513 w 16862116"/>
              <a:gd name="connsiteY213" fmla="*/ 13694551 h 13715225"/>
              <a:gd name="connsiteX214" fmla="*/ 0 w 16862116"/>
              <a:gd name="connsiteY214" fmla="*/ 13688592 h 1371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6862116" h="13715225">
                <a:moveTo>
                  <a:pt x="8471325" y="8213231"/>
                </a:moveTo>
                <a:lnTo>
                  <a:pt x="8466786" y="8235066"/>
                </a:lnTo>
                <a:lnTo>
                  <a:pt x="8471325" y="8240105"/>
                </a:lnTo>
                <a:close/>
                <a:moveTo>
                  <a:pt x="4183490" y="7650975"/>
                </a:moveTo>
                <a:lnTo>
                  <a:pt x="4180590" y="7661975"/>
                </a:lnTo>
                <a:lnTo>
                  <a:pt x="4182816" y="7659485"/>
                </a:lnTo>
                <a:close/>
                <a:moveTo>
                  <a:pt x="13057314" y="3498721"/>
                </a:moveTo>
                <a:lnTo>
                  <a:pt x="13051130" y="3542323"/>
                </a:lnTo>
                <a:cubicBezTo>
                  <a:pt x="13034149" y="3642690"/>
                  <a:pt x="13012216" y="3744237"/>
                  <a:pt x="13021520" y="3836700"/>
                </a:cubicBezTo>
                <a:lnTo>
                  <a:pt x="13037340" y="3903607"/>
                </a:lnTo>
                <a:lnTo>
                  <a:pt x="13034986" y="3805103"/>
                </a:lnTo>
                <a:cubicBezTo>
                  <a:pt x="13034338" y="3701370"/>
                  <a:pt x="13040766" y="3602014"/>
                  <a:pt x="13067722" y="3512868"/>
                </a:cubicBezTo>
                <a:cubicBezTo>
                  <a:pt x="13108455" y="3537829"/>
                  <a:pt x="13084909" y="3520324"/>
                  <a:pt x="13063160" y="3503386"/>
                </a:cubicBezTo>
                <a:close/>
                <a:moveTo>
                  <a:pt x="13066378" y="3403091"/>
                </a:moveTo>
                <a:lnTo>
                  <a:pt x="13065265" y="3442657"/>
                </a:lnTo>
                <a:lnTo>
                  <a:pt x="13058348" y="3491430"/>
                </a:lnTo>
                <a:lnTo>
                  <a:pt x="13069380" y="3497308"/>
                </a:lnTo>
                <a:lnTo>
                  <a:pt x="13078964" y="3406542"/>
                </a:lnTo>
                <a:close/>
                <a:moveTo>
                  <a:pt x="13019627" y="3059628"/>
                </a:moveTo>
                <a:lnTo>
                  <a:pt x="13007106" y="3170639"/>
                </a:lnTo>
                <a:cubicBezTo>
                  <a:pt x="13017200" y="3183853"/>
                  <a:pt x="13025817" y="3197481"/>
                  <a:pt x="13033122" y="3211473"/>
                </a:cubicBezTo>
                <a:lnTo>
                  <a:pt x="13040057" y="3227910"/>
                </a:lnTo>
                <a:lnTo>
                  <a:pt x="13047381" y="3218651"/>
                </a:lnTo>
                <a:cubicBezTo>
                  <a:pt x="13052781" y="3195443"/>
                  <a:pt x="13006162" y="3154882"/>
                  <a:pt x="13058137" y="3179842"/>
                </a:cubicBezTo>
                <a:cubicBezTo>
                  <a:pt x="13042010" y="3148344"/>
                  <a:pt x="13031055" y="3118889"/>
                  <a:pt x="13023955" y="3090934"/>
                </a:cubicBezTo>
                <a:close/>
                <a:moveTo>
                  <a:pt x="12959532" y="186035"/>
                </a:moveTo>
                <a:lnTo>
                  <a:pt x="12959178" y="189157"/>
                </a:lnTo>
                <a:cubicBezTo>
                  <a:pt x="12958765" y="196617"/>
                  <a:pt x="12959040" y="202883"/>
                  <a:pt x="12960408" y="207550"/>
                </a:cubicBezTo>
                <a:lnTo>
                  <a:pt x="12960864" y="208065"/>
                </a:lnTo>
                <a:lnTo>
                  <a:pt x="12962391" y="191147"/>
                </a:lnTo>
                <a:close/>
                <a:moveTo>
                  <a:pt x="0" y="0"/>
                </a:moveTo>
                <a:lnTo>
                  <a:pt x="12988741" y="0"/>
                </a:lnTo>
                <a:lnTo>
                  <a:pt x="12977170" y="21393"/>
                </a:lnTo>
                <a:cubicBezTo>
                  <a:pt x="12973396" y="28106"/>
                  <a:pt x="12969370" y="35237"/>
                  <a:pt x="12965597" y="42369"/>
                </a:cubicBezTo>
                <a:cubicBezTo>
                  <a:pt x="12977421" y="75510"/>
                  <a:pt x="12967610" y="126270"/>
                  <a:pt x="12962075" y="163606"/>
                </a:cubicBezTo>
                <a:lnTo>
                  <a:pt x="12961751" y="166464"/>
                </a:lnTo>
                <a:lnTo>
                  <a:pt x="12986441" y="165106"/>
                </a:lnTo>
                <a:lnTo>
                  <a:pt x="12990496" y="119074"/>
                </a:lnTo>
                <a:lnTo>
                  <a:pt x="12994182" y="39330"/>
                </a:lnTo>
                <a:lnTo>
                  <a:pt x="12995841" y="0"/>
                </a:lnTo>
                <a:lnTo>
                  <a:pt x="16862116" y="0"/>
                </a:lnTo>
                <a:lnTo>
                  <a:pt x="16851126" y="36136"/>
                </a:lnTo>
                <a:cubicBezTo>
                  <a:pt x="16837960" y="74974"/>
                  <a:pt x="16820648" y="116913"/>
                  <a:pt x="16820648" y="116913"/>
                </a:cubicBezTo>
                <a:cubicBezTo>
                  <a:pt x="16821016" y="118642"/>
                  <a:pt x="16823044" y="121884"/>
                  <a:pt x="16823044" y="121884"/>
                </a:cubicBezTo>
                <a:cubicBezTo>
                  <a:pt x="16824516" y="124477"/>
                  <a:pt x="16753925" y="157326"/>
                  <a:pt x="16725172" y="212866"/>
                </a:cubicBezTo>
                <a:cubicBezTo>
                  <a:pt x="16725357" y="328269"/>
                  <a:pt x="16806456" y="341884"/>
                  <a:pt x="16760192" y="421629"/>
                </a:cubicBezTo>
                <a:lnTo>
                  <a:pt x="16679464" y="465931"/>
                </a:lnTo>
                <a:cubicBezTo>
                  <a:pt x="16666746" y="510018"/>
                  <a:pt x="16778256" y="512827"/>
                  <a:pt x="16738258" y="541786"/>
                </a:cubicBezTo>
                <a:cubicBezTo>
                  <a:pt x="16705820" y="632336"/>
                  <a:pt x="16780836" y="552807"/>
                  <a:pt x="16755952" y="631688"/>
                </a:cubicBezTo>
                <a:cubicBezTo>
                  <a:pt x="16757427" y="631471"/>
                  <a:pt x="16759086" y="631039"/>
                  <a:pt x="16760744" y="631039"/>
                </a:cubicBezTo>
                <a:cubicBezTo>
                  <a:pt x="16758164" y="633632"/>
                  <a:pt x="16756137" y="635794"/>
                  <a:pt x="16754294" y="638387"/>
                </a:cubicBezTo>
                <a:cubicBezTo>
                  <a:pt x="16754294" y="638387"/>
                  <a:pt x="16754478" y="638819"/>
                  <a:pt x="16754294" y="638819"/>
                </a:cubicBezTo>
                <a:cubicBezTo>
                  <a:pt x="16721855" y="678583"/>
                  <a:pt x="16753740" y="699762"/>
                  <a:pt x="16749502" y="734772"/>
                </a:cubicBezTo>
                <a:lnTo>
                  <a:pt x="16774383" y="789016"/>
                </a:lnTo>
                <a:cubicBezTo>
                  <a:pt x="16853084" y="801550"/>
                  <a:pt x="16767932" y="840018"/>
                  <a:pt x="16764984" y="865519"/>
                </a:cubicBezTo>
                <a:lnTo>
                  <a:pt x="16821200" y="882592"/>
                </a:lnTo>
                <a:cubicBezTo>
                  <a:pt x="16760744" y="961039"/>
                  <a:pt x="16730702" y="1085951"/>
                  <a:pt x="16722776" y="1206757"/>
                </a:cubicBezTo>
                <a:cubicBezTo>
                  <a:pt x="16684071" y="1217994"/>
                  <a:pt x="16697526" y="1257759"/>
                  <a:pt x="16711534" y="1297739"/>
                </a:cubicBezTo>
                <a:cubicBezTo>
                  <a:pt x="16711534" y="1297739"/>
                  <a:pt x="16684256" y="1482729"/>
                  <a:pt x="16689601" y="1675500"/>
                </a:cubicBezTo>
                <a:cubicBezTo>
                  <a:pt x="16689601" y="1675500"/>
                  <a:pt x="16653107" y="1725853"/>
                  <a:pt x="16644629" y="1742494"/>
                </a:cubicBezTo>
                <a:cubicBezTo>
                  <a:pt x="16639837" y="1780745"/>
                  <a:pt x="16579383" y="1843201"/>
                  <a:pt x="16571089" y="1907602"/>
                </a:cubicBezTo>
                <a:cubicBezTo>
                  <a:pt x="16569062" y="1953201"/>
                  <a:pt x="16589152" y="1986914"/>
                  <a:pt x="16618457" y="1994694"/>
                </a:cubicBezTo>
                <a:lnTo>
                  <a:pt x="16619747" y="2003555"/>
                </a:lnTo>
                <a:cubicBezTo>
                  <a:pt x="16623249" y="2003123"/>
                  <a:pt x="16626198" y="2000961"/>
                  <a:pt x="16628594" y="1997504"/>
                </a:cubicBezTo>
                <a:cubicBezTo>
                  <a:pt x="16629147" y="1997504"/>
                  <a:pt x="16629700" y="1997936"/>
                  <a:pt x="16630253" y="1997936"/>
                </a:cubicBezTo>
                <a:cubicBezTo>
                  <a:pt x="16592100" y="2049370"/>
                  <a:pt x="16572932" y="2075303"/>
                  <a:pt x="16543258" y="2139920"/>
                </a:cubicBezTo>
                <a:lnTo>
                  <a:pt x="16485754" y="2139920"/>
                </a:lnTo>
                <a:cubicBezTo>
                  <a:pt x="16454790" y="2191355"/>
                  <a:pt x="16602053" y="2152671"/>
                  <a:pt x="16499392" y="2281689"/>
                </a:cubicBezTo>
                <a:lnTo>
                  <a:pt x="16445390" y="2320588"/>
                </a:lnTo>
                <a:cubicBezTo>
                  <a:pt x="16496996" y="2333339"/>
                  <a:pt x="16544917" y="2432965"/>
                  <a:pt x="16544917" y="2432965"/>
                </a:cubicBezTo>
                <a:cubicBezTo>
                  <a:pt x="16536992" y="2509253"/>
                  <a:pt x="16504922" y="2597209"/>
                  <a:pt x="16532016" y="2660098"/>
                </a:cubicBezTo>
                <a:cubicBezTo>
                  <a:pt x="16524828" y="2660098"/>
                  <a:pt x="16508977" y="2646915"/>
                  <a:pt x="16489808" y="2672848"/>
                </a:cubicBezTo>
                <a:lnTo>
                  <a:pt x="16515243" y="2711748"/>
                </a:lnTo>
                <a:lnTo>
                  <a:pt x="16489256" y="2737249"/>
                </a:lnTo>
                <a:cubicBezTo>
                  <a:pt x="16521694" y="2775716"/>
                  <a:pt x="16539204" y="3010628"/>
                  <a:pt x="16570536" y="3065737"/>
                </a:cubicBezTo>
                <a:cubicBezTo>
                  <a:pt x="16577540" y="3051041"/>
                  <a:pt x="16593022" y="3068114"/>
                  <a:pt x="16558556" y="3158232"/>
                </a:cubicBezTo>
                <a:cubicBezTo>
                  <a:pt x="16630437" y="3178762"/>
                  <a:pt x="16564086" y="3284224"/>
                  <a:pt x="16558003" y="3351002"/>
                </a:cubicBezTo>
                <a:cubicBezTo>
                  <a:pt x="16544180" y="3359214"/>
                  <a:pt x="16522616" y="3383851"/>
                  <a:pt x="16518376" y="3338899"/>
                </a:cubicBezTo>
                <a:lnTo>
                  <a:pt x="16467876" y="3415835"/>
                </a:lnTo>
                <a:cubicBezTo>
                  <a:pt x="16470272" y="3441768"/>
                  <a:pt x="16534964" y="3364184"/>
                  <a:pt x="16512294" y="3428585"/>
                </a:cubicBezTo>
                <a:cubicBezTo>
                  <a:pt x="16481330" y="3480235"/>
                  <a:pt x="16440413" y="3429450"/>
                  <a:pt x="16428802" y="3532318"/>
                </a:cubicBezTo>
                <a:cubicBezTo>
                  <a:pt x="16405947" y="3596935"/>
                  <a:pt x="16462899" y="3660687"/>
                  <a:pt x="16417559" y="3712338"/>
                </a:cubicBezTo>
                <a:cubicBezTo>
                  <a:pt x="16416084" y="3744538"/>
                  <a:pt x="16347337" y="3842868"/>
                  <a:pt x="16313239" y="3921316"/>
                </a:cubicBezTo>
                <a:lnTo>
                  <a:pt x="16313239" y="4489254"/>
                </a:lnTo>
                <a:lnTo>
                  <a:pt x="16290754" y="4489254"/>
                </a:lnTo>
                <a:lnTo>
                  <a:pt x="16313239" y="4509137"/>
                </a:lnTo>
                <a:lnTo>
                  <a:pt x="16249836" y="4608331"/>
                </a:lnTo>
                <a:lnTo>
                  <a:pt x="16062946" y="4601632"/>
                </a:lnTo>
                <a:lnTo>
                  <a:pt x="15768418" y="4632751"/>
                </a:lnTo>
                <a:cubicBezTo>
                  <a:pt x="15777450" y="4629942"/>
                  <a:pt x="15782610" y="4627133"/>
                  <a:pt x="15782610" y="4627133"/>
                </a:cubicBezTo>
                <a:cubicBezTo>
                  <a:pt x="15514992" y="4601199"/>
                  <a:pt x="15280181" y="4649607"/>
                  <a:pt x="15031546" y="4621082"/>
                </a:cubicBezTo>
                <a:lnTo>
                  <a:pt x="15029703" y="4624323"/>
                </a:lnTo>
                <a:cubicBezTo>
                  <a:pt x="15023990" y="4583695"/>
                  <a:pt x="14560818" y="4655443"/>
                  <a:pt x="14494466" y="4619352"/>
                </a:cubicBezTo>
                <a:cubicBezTo>
                  <a:pt x="14305549" y="4603144"/>
                  <a:pt x="14175610" y="4639235"/>
                  <a:pt x="14039773" y="4645933"/>
                </a:cubicBezTo>
                <a:cubicBezTo>
                  <a:pt x="14043275" y="4645286"/>
                  <a:pt x="14043644" y="4643772"/>
                  <a:pt x="14040511" y="4642044"/>
                </a:cubicBezTo>
                <a:cubicBezTo>
                  <a:pt x="14037746" y="4640532"/>
                  <a:pt x="14033322" y="4638802"/>
                  <a:pt x="14026872" y="4637073"/>
                </a:cubicBezTo>
                <a:cubicBezTo>
                  <a:pt x="14018209" y="4635344"/>
                  <a:pt x="14004017" y="4633832"/>
                  <a:pt x="13989457" y="4632103"/>
                </a:cubicBezTo>
                <a:cubicBezTo>
                  <a:pt x="13929003" y="4625403"/>
                  <a:pt x="13840165" y="4620432"/>
                  <a:pt x="13734003" y="4629942"/>
                </a:cubicBezTo>
                <a:cubicBezTo>
                  <a:pt x="13698062" y="4630807"/>
                  <a:pt x="13616413" y="4642693"/>
                  <a:pt x="13513936" y="4651985"/>
                </a:cubicBezTo>
                <a:cubicBezTo>
                  <a:pt x="13412934" y="4661493"/>
                  <a:pt x="13289447" y="4667979"/>
                  <a:pt x="13206876" y="4659332"/>
                </a:cubicBezTo>
                <a:cubicBezTo>
                  <a:pt x="13167802" y="4655010"/>
                  <a:pt x="13119144" y="4652849"/>
                  <a:pt x="13064035" y="4651553"/>
                </a:cubicBezTo>
                <a:cubicBezTo>
                  <a:pt x="13068643" y="4608980"/>
                  <a:pt x="13067169" y="4564461"/>
                  <a:pt x="13064773" y="4519077"/>
                </a:cubicBezTo>
                <a:cubicBezTo>
                  <a:pt x="13062192" y="4473694"/>
                  <a:pt x="13058690" y="4427230"/>
                  <a:pt x="13060533" y="4383792"/>
                </a:cubicBezTo>
                <a:lnTo>
                  <a:pt x="13035652" y="4408213"/>
                </a:lnTo>
                <a:cubicBezTo>
                  <a:pt x="13039706" y="4350511"/>
                  <a:pt x="13042655" y="4292377"/>
                  <a:pt x="13043945" y="4234244"/>
                </a:cubicBezTo>
                <a:lnTo>
                  <a:pt x="13045051" y="4177839"/>
                </a:lnTo>
                <a:lnTo>
                  <a:pt x="13044498" y="4124676"/>
                </a:lnTo>
                <a:lnTo>
                  <a:pt x="13038148" y="3930086"/>
                </a:lnTo>
                <a:lnTo>
                  <a:pt x="12978678" y="3988260"/>
                </a:lnTo>
                <a:cubicBezTo>
                  <a:pt x="13029747" y="4063771"/>
                  <a:pt x="13023961" y="4159419"/>
                  <a:pt x="13017924" y="4262618"/>
                </a:cubicBezTo>
                <a:cubicBezTo>
                  <a:pt x="13011886" y="4365816"/>
                  <a:pt x="13005596" y="4476568"/>
                  <a:pt x="13055407" y="4582702"/>
                </a:cubicBezTo>
                <a:cubicBezTo>
                  <a:pt x="13041319" y="4608712"/>
                  <a:pt x="13032011" y="4628429"/>
                  <a:pt x="13025974" y="4643532"/>
                </a:cubicBezTo>
                <a:cubicBezTo>
                  <a:pt x="13019936" y="4658213"/>
                  <a:pt x="13017168" y="4668282"/>
                  <a:pt x="13016162" y="4674155"/>
                </a:cubicBezTo>
                <a:cubicBezTo>
                  <a:pt x="13014653" y="4669540"/>
                  <a:pt x="13010880" y="4663248"/>
                  <a:pt x="13002326" y="4657794"/>
                </a:cubicBezTo>
                <a:cubicBezTo>
                  <a:pt x="12993773" y="4652342"/>
                  <a:pt x="12980440" y="4647727"/>
                  <a:pt x="12960314" y="4645210"/>
                </a:cubicBezTo>
                <a:cubicBezTo>
                  <a:pt x="12974654" y="4675413"/>
                  <a:pt x="12972641" y="4721560"/>
                  <a:pt x="12977421" y="4758476"/>
                </a:cubicBezTo>
                <a:cubicBezTo>
                  <a:pt x="12982200" y="4795813"/>
                  <a:pt x="12993773" y="4824339"/>
                  <a:pt x="13034276" y="4819724"/>
                </a:cubicBezTo>
                <a:lnTo>
                  <a:pt x="13042577" y="4804203"/>
                </a:lnTo>
                <a:cubicBezTo>
                  <a:pt x="13083331" y="4800009"/>
                  <a:pt x="13073772" y="4845733"/>
                  <a:pt x="13062954" y="4901528"/>
                </a:cubicBezTo>
                <a:cubicBezTo>
                  <a:pt x="13052136" y="4956904"/>
                  <a:pt x="13039810" y="5022347"/>
                  <a:pt x="13075030" y="5055908"/>
                </a:cubicBezTo>
                <a:lnTo>
                  <a:pt x="12987986" y="5018991"/>
                </a:lnTo>
                <a:lnTo>
                  <a:pt x="13002578" y="5133937"/>
                </a:lnTo>
                <a:lnTo>
                  <a:pt x="13019433" y="5102893"/>
                </a:lnTo>
                <a:cubicBezTo>
                  <a:pt x="12917044" y="5345787"/>
                  <a:pt x="12939434" y="5532887"/>
                  <a:pt x="12966352" y="5710759"/>
                </a:cubicBezTo>
                <a:cubicBezTo>
                  <a:pt x="12993270" y="5888212"/>
                  <a:pt x="13024716" y="6056854"/>
                  <a:pt x="12972138" y="6295553"/>
                </a:cubicBezTo>
                <a:cubicBezTo>
                  <a:pt x="13019433" y="6264509"/>
                  <a:pt x="13007106" y="6287582"/>
                  <a:pt x="12995786" y="6319045"/>
                </a:cubicBezTo>
                <a:cubicBezTo>
                  <a:pt x="12984464" y="6350508"/>
                  <a:pt x="12974150" y="6390782"/>
                  <a:pt x="13025974" y="6393718"/>
                </a:cubicBezTo>
                <a:cubicBezTo>
                  <a:pt x="13091382" y="6452868"/>
                  <a:pt x="13084338" y="6507404"/>
                  <a:pt x="13056414" y="6559424"/>
                </a:cubicBezTo>
                <a:cubicBezTo>
                  <a:pt x="13028741" y="6611862"/>
                  <a:pt x="12980440" y="6660944"/>
                  <a:pt x="12963082" y="6709607"/>
                </a:cubicBezTo>
                <a:cubicBezTo>
                  <a:pt x="12960566" y="6709607"/>
                  <a:pt x="12957798" y="6709607"/>
                  <a:pt x="12954528" y="6710866"/>
                </a:cubicBezTo>
                <a:cubicBezTo>
                  <a:pt x="12951510" y="6711705"/>
                  <a:pt x="12947988" y="6713383"/>
                  <a:pt x="12943962" y="6716320"/>
                </a:cubicBezTo>
                <a:lnTo>
                  <a:pt x="12956289" y="6885381"/>
                </a:lnTo>
                <a:cubicBezTo>
                  <a:pt x="13021948" y="6835040"/>
                  <a:pt x="12994779" y="6865244"/>
                  <a:pt x="12965094" y="6896707"/>
                </a:cubicBezTo>
                <a:cubicBezTo>
                  <a:pt x="12935409" y="6928590"/>
                  <a:pt x="12903460" y="6960892"/>
                  <a:pt x="12959056" y="6914746"/>
                </a:cubicBezTo>
                <a:cubicBezTo>
                  <a:pt x="13020188" y="7137085"/>
                  <a:pt x="13025470" y="7393405"/>
                  <a:pt x="13000816" y="7652661"/>
                </a:cubicBezTo>
                <a:cubicBezTo>
                  <a:pt x="12987986" y="7785225"/>
                  <a:pt x="12967610" y="7918629"/>
                  <a:pt x="12944214" y="8050773"/>
                </a:cubicBezTo>
                <a:lnTo>
                  <a:pt x="12943962" y="8149777"/>
                </a:lnTo>
                <a:lnTo>
                  <a:pt x="12991760" y="8182079"/>
                </a:lnTo>
                <a:cubicBezTo>
                  <a:pt x="12992515" y="8236196"/>
                  <a:pt x="12993773" y="8289893"/>
                  <a:pt x="12995786" y="8344009"/>
                </a:cubicBezTo>
                <a:cubicBezTo>
                  <a:pt x="12997546" y="8397706"/>
                  <a:pt x="12999810" y="8451403"/>
                  <a:pt x="13002578" y="8505100"/>
                </a:cubicBezTo>
                <a:lnTo>
                  <a:pt x="12968868" y="8460632"/>
                </a:lnTo>
                <a:cubicBezTo>
                  <a:pt x="12947988" y="8564251"/>
                  <a:pt x="12927358" y="8674162"/>
                  <a:pt x="12917296" y="8784073"/>
                </a:cubicBezTo>
                <a:cubicBezTo>
                  <a:pt x="12909498" y="8867975"/>
                  <a:pt x="12907233" y="8951457"/>
                  <a:pt x="12917548" y="9030324"/>
                </a:cubicBezTo>
                <a:cubicBezTo>
                  <a:pt x="12842077" y="9032841"/>
                  <a:pt x="12775914" y="9037456"/>
                  <a:pt x="12722079" y="9045007"/>
                </a:cubicBezTo>
                <a:cubicBezTo>
                  <a:pt x="12609376" y="9061368"/>
                  <a:pt x="12440574" y="9048363"/>
                  <a:pt x="12302211" y="9031163"/>
                </a:cubicBezTo>
                <a:cubicBezTo>
                  <a:pt x="12162087" y="9013544"/>
                  <a:pt x="12050391" y="8991729"/>
                  <a:pt x="12001335" y="8990471"/>
                </a:cubicBezTo>
                <a:cubicBezTo>
                  <a:pt x="11855928" y="8972852"/>
                  <a:pt x="11734169" y="8981242"/>
                  <a:pt x="11651403" y="8993827"/>
                </a:cubicBezTo>
                <a:cubicBezTo>
                  <a:pt x="11631529" y="8997183"/>
                  <a:pt x="11612158" y="9000539"/>
                  <a:pt x="11600586" y="9003895"/>
                </a:cubicBezTo>
                <a:cubicBezTo>
                  <a:pt x="11591782" y="9007251"/>
                  <a:pt x="11585240" y="9010188"/>
                  <a:pt x="11581467" y="9013124"/>
                </a:cubicBezTo>
                <a:cubicBezTo>
                  <a:pt x="11577190" y="9016480"/>
                  <a:pt x="11577694" y="9018997"/>
                  <a:pt x="11582473" y="9020256"/>
                </a:cubicBezTo>
                <a:cubicBezTo>
                  <a:pt x="11489393" y="9013963"/>
                  <a:pt x="11398828" y="8993827"/>
                  <a:pt x="11298704" y="8979144"/>
                </a:cubicBezTo>
                <a:cubicBezTo>
                  <a:pt x="11198831" y="8964461"/>
                  <a:pt x="11089902" y="8955232"/>
                  <a:pt x="10960596" y="8970334"/>
                </a:cubicBezTo>
                <a:cubicBezTo>
                  <a:pt x="10915314" y="9003895"/>
                  <a:pt x="10734184" y="8987534"/>
                  <a:pt x="10563369" y="8972012"/>
                </a:cubicBezTo>
                <a:cubicBezTo>
                  <a:pt x="10392554" y="8956491"/>
                  <a:pt x="10232054" y="8942227"/>
                  <a:pt x="10228028" y="8979983"/>
                </a:cubicBezTo>
                <a:lnTo>
                  <a:pt x="10225010" y="8973691"/>
                </a:lnTo>
                <a:cubicBezTo>
                  <a:pt x="10054949" y="9000539"/>
                  <a:pt x="9889669" y="8990890"/>
                  <a:pt x="9721118" y="8981242"/>
                </a:cubicBezTo>
                <a:cubicBezTo>
                  <a:pt x="9552567" y="8971173"/>
                  <a:pt x="9380746" y="8960686"/>
                  <a:pt x="9197604" y="8984598"/>
                </a:cubicBezTo>
                <a:cubicBezTo>
                  <a:pt x="9197604" y="8984598"/>
                  <a:pt x="9199365" y="8985856"/>
                  <a:pt x="9202635" y="8987954"/>
                </a:cubicBezTo>
                <a:cubicBezTo>
                  <a:pt x="9205906" y="8990051"/>
                  <a:pt x="9210685" y="8992568"/>
                  <a:pt x="9216974" y="8995085"/>
                </a:cubicBezTo>
                <a:lnTo>
                  <a:pt x="8814213" y="8937613"/>
                </a:lnTo>
                <a:lnTo>
                  <a:pt x="8558368" y="8949779"/>
                </a:lnTo>
                <a:lnTo>
                  <a:pt x="8471325" y="8766034"/>
                </a:lnTo>
                <a:lnTo>
                  <a:pt x="8502520" y="8729117"/>
                </a:lnTo>
                <a:lnTo>
                  <a:pt x="8471325" y="8729117"/>
                </a:lnTo>
                <a:lnTo>
                  <a:pt x="8471325" y="8649767"/>
                </a:lnTo>
                <a:lnTo>
                  <a:pt x="8466337" y="8706714"/>
                </a:lnTo>
                <a:cubicBezTo>
                  <a:pt x="8449512" y="8726596"/>
                  <a:pt x="8423266" y="8786242"/>
                  <a:pt x="8417882" y="8676338"/>
                </a:cubicBezTo>
                <a:lnTo>
                  <a:pt x="8357314" y="8865771"/>
                </a:lnTo>
                <a:cubicBezTo>
                  <a:pt x="8360230" y="8928731"/>
                  <a:pt x="8438520" y="8738746"/>
                  <a:pt x="8411152" y="8896699"/>
                </a:cubicBezTo>
                <a:cubicBezTo>
                  <a:pt x="8373465" y="9023171"/>
                  <a:pt x="8323887" y="8897251"/>
                  <a:pt x="8309980" y="9149091"/>
                </a:cubicBezTo>
                <a:cubicBezTo>
                  <a:pt x="8282387" y="9307044"/>
                  <a:pt x="8351033" y="9464444"/>
                  <a:pt x="8296071" y="9590916"/>
                </a:cubicBezTo>
                <a:cubicBezTo>
                  <a:pt x="8294277" y="9669893"/>
                  <a:pt x="8211275" y="9910135"/>
                  <a:pt x="8169998" y="10101777"/>
                </a:cubicBezTo>
                <a:lnTo>
                  <a:pt x="8169998" y="11491869"/>
                </a:lnTo>
                <a:lnTo>
                  <a:pt x="8142405" y="11491869"/>
                </a:lnTo>
                <a:lnTo>
                  <a:pt x="8169998" y="11541022"/>
                </a:lnTo>
                <a:lnTo>
                  <a:pt x="8093052" y="11782369"/>
                </a:lnTo>
                <a:lnTo>
                  <a:pt x="7866929" y="11766353"/>
                </a:lnTo>
                <a:lnTo>
                  <a:pt x="7510469" y="11842568"/>
                </a:lnTo>
                <a:cubicBezTo>
                  <a:pt x="7521461" y="11835388"/>
                  <a:pt x="7527742" y="11828208"/>
                  <a:pt x="7527742" y="11828208"/>
                </a:cubicBezTo>
                <a:cubicBezTo>
                  <a:pt x="7203584" y="11765248"/>
                  <a:pt x="6919583" y="11883989"/>
                  <a:pt x="6618756" y="11813849"/>
                </a:cubicBezTo>
                <a:lnTo>
                  <a:pt x="6616064" y="11822686"/>
                </a:lnTo>
                <a:cubicBezTo>
                  <a:pt x="6609111" y="11723275"/>
                  <a:pt x="6048286" y="11897796"/>
                  <a:pt x="5968199" y="11809431"/>
                </a:cubicBezTo>
                <a:cubicBezTo>
                  <a:pt x="5739384" y="11769667"/>
                  <a:pt x="5582352" y="11858584"/>
                  <a:pt x="5418143" y="11875152"/>
                </a:cubicBezTo>
                <a:cubicBezTo>
                  <a:pt x="5422406" y="11873495"/>
                  <a:pt x="5422854" y="11870182"/>
                  <a:pt x="5418817" y="11865764"/>
                </a:cubicBezTo>
                <a:cubicBezTo>
                  <a:pt x="5415676" y="11861898"/>
                  <a:pt x="5409843" y="11858032"/>
                  <a:pt x="5401992" y="11853613"/>
                </a:cubicBezTo>
                <a:cubicBezTo>
                  <a:pt x="5391672" y="11849195"/>
                  <a:pt x="5374624" y="11844777"/>
                  <a:pt x="5357126" y="11840911"/>
                </a:cubicBezTo>
                <a:cubicBezTo>
                  <a:pt x="5283994" y="11824342"/>
                  <a:pt x="5176091" y="11812745"/>
                  <a:pt x="5047551" y="11835940"/>
                </a:cubicBezTo>
                <a:cubicBezTo>
                  <a:pt x="5004254" y="11838149"/>
                  <a:pt x="4905324" y="11866868"/>
                  <a:pt x="4781496" y="11889512"/>
                </a:cubicBezTo>
                <a:cubicBezTo>
                  <a:pt x="4659011" y="11912155"/>
                  <a:pt x="4509831" y="11929276"/>
                  <a:pt x="4410004" y="11907737"/>
                </a:cubicBezTo>
                <a:cubicBezTo>
                  <a:pt x="4362446" y="11897796"/>
                  <a:pt x="4303673" y="11891721"/>
                  <a:pt x="4237047" y="11888407"/>
                </a:cubicBezTo>
                <a:cubicBezTo>
                  <a:pt x="4242656" y="11784578"/>
                  <a:pt x="4240412" y="11675779"/>
                  <a:pt x="4237495" y="11564218"/>
                </a:cubicBezTo>
                <a:cubicBezTo>
                  <a:pt x="4234356" y="11453209"/>
                  <a:pt x="4230542" y="11339992"/>
                  <a:pt x="4232561" y="11233954"/>
                </a:cubicBezTo>
                <a:lnTo>
                  <a:pt x="4202724" y="11293048"/>
                </a:lnTo>
                <a:lnTo>
                  <a:pt x="4206278" y="11136384"/>
                </a:lnTo>
                <a:lnTo>
                  <a:pt x="4206186" y="11136857"/>
                </a:lnTo>
                <a:cubicBezTo>
                  <a:pt x="4178694" y="11263478"/>
                  <a:pt x="4121160" y="11460708"/>
                  <a:pt x="4088713" y="11626119"/>
                </a:cubicBezTo>
                <a:lnTo>
                  <a:pt x="4088713" y="13225251"/>
                </a:lnTo>
                <a:lnTo>
                  <a:pt x="4059500" y="13225251"/>
                </a:lnTo>
                <a:lnTo>
                  <a:pt x="4088713" y="13281818"/>
                </a:lnTo>
                <a:lnTo>
                  <a:pt x="4007987" y="13559569"/>
                </a:lnTo>
                <a:lnTo>
                  <a:pt x="3769154" y="13541772"/>
                </a:lnTo>
                <a:lnTo>
                  <a:pt x="3394290" y="13628847"/>
                </a:lnTo>
                <a:cubicBezTo>
                  <a:pt x="3405886" y="13621220"/>
                  <a:pt x="3411907" y="13612958"/>
                  <a:pt x="3411907" y="13612958"/>
                </a:cubicBezTo>
                <a:cubicBezTo>
                  <a:pt x="3070493" y="13539866"/>
                  <a:pt x="2771895" y="13677152"/>
                  <a:pt x="2454789" y="13596433"/>
                </a:cubicBezTo>
                <a:lnTo>
                  <a:pt x="2451444" y="13605966"/>
                </a:lnTo>
                <a:cubicBezTo>
                  <a:pt x="2444086" y="13491561"/>
                  <a:pt x="1853802" y="13692406"/>
                  <a:pt x="1769285" y="13591348"/>
                </a:cubicBezTo>
                <a:cubicBezTo>
                  <a:pt x="1528445" y="13545586"/>
                  <a:pt x="1362532" y="13647915"/>
                  <a:pt x="1189484" y="13666983"/>
                </a:cubicBezTo>
                <a:cubicBezTo>
                  <a:pt x="1193944" y="13664440"/>
                  <a:pt x="1194390" y="13661262"/>
                  <a:pt x="1190376" y="13656178"/>
                </a:cubicBezTo>
                <a:cubicBezTo>
                  <a:pt x="1186808" y="13651728"/>
                  <a:pt x="1180787" y="13646644"/>
                  <a:pt x="1172536" y="13641559"/>
                </a:cubicBezTo>
                <a:cubicBezTo>
                  <a:pt x="1161609" y="13637110"/>
                  <a:pt x="1144215" y="13632025"/>
                  <a:pt x="1125706" y="13626941"/>
                </a:cubicBezTo>
                <a:cubicBezTo>
                  <a:pt x="1048771" y="13607873"/>
                  <a:pt x="934594" y="13594526"/>
                  <a:pt x="799233" y="13621220"/>
                </a:cubicBezTo>
                <a:cubicBezTo>
                  <a:pt x="753518" y="13623763"/>
                  <a:pt x="649154" y="13656813"/>
                  <a:pt x="518476" y="13682872"/>
                </a:cubicBezTo>
                <a:cubicBezTo>
                  <a:pt x="389581" y="13708931"/>
                  <a:pt x="232589" y="13728634"/>
                  <a:pt x="127333" y="13703846"/>
                </a:cubicBezTo>
                <a:cubicBezTo>
                  <a:pt x="109827" y="13699715"/>
                  <a:pt x="89311" y="13696855"/>
                  <a:pt x="67513" y="13694551"/>
                </a:cubicBezTo>
                <a:lnTo>
                  <a:pt x="0" y="13688592"/>
                </a:lnTo>
                <a:close/>
              </a:path>
            </a:pathLst>
          </a:cu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88789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6A735D1-69C9-C64B-A947-0E609E462428}"/>
              </a:ext>
            </a:extLst>
          </p:cNvPr>
          <p:cNvSpPr>
            <a:spLocks noGrp="1"/>
          </p:cNvSpPr>
          <p:nvPr>
            <p:ph type="pic" sz="quarter" idx="10" hasCustomPrompt="1"/>
          </p:nvPr>
        </p:nvSpPr>
        <p:spPr>
          <a:xfrm>
            <a:off x="1" y="1"/>
            <a:ext cx="8587408" cy="966335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81833330-16C4-AC4D-BBF6-C0BB4FB8E2E2}"/>
              </a:ext>
            </a:extLst>
          </p:cNvPr>
          <p:cNvSpPr>
            <a:spLocks noGrp="1"/>
          </p:cNvSpPr>
          <p:nvPr>
            <p:ph type="pic" sz="quarter" idx="11" hasCustomPrompt="1"/>
          </p:nvPr>
        </p:nvSpPr>
        <p:spPr>
          <a:xfrm>
            <a:off x="5287618" y="4052650"/>
            <a:ext cx="8587408" cy="966335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92567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5D1D8AC-F85B-1C44-BFEE-0EBD04ABD122}"/>
              </a:ext>
            </a:extLst>
          </p:cNvPr>
          <p:cNvSpPr>
            <a:spLocks noGrp="1"/>
          </p:cNvSpPr>
          <p:nvPr>
            <p:ph type="pic" sz="quarter" idx="11" hasCustomPrompt="1"/>
          </p:nvPr>
        </p:nvSpPr>
        <p:spPr>
          <a:xfrm>
            <a:off x="-1" y="2781301"/>
            <a:ext cx="11944805" cy="81534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925D0E71-7C3E-8F4A-824D-A08DC3155509}"/>
              </a:ext>
            </a:extLst>
          </p:cNvPr>
          <p:cNvSpPr>
            <a:spLocks noGrp="1"/>
          </p:cNvSpPr>
          <p:nvPr>
            <p:ph type="pic" sz="quarter" idx="12" hasCustomPrompt="1"/>
          </p:nvPr>
        </p:nvSpPr>
        <p:spPr>
          <a:xfrm>
            <a:off x="12432845" y="2781301"/>
            <a:ext cx="11944805" cy="81534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0783098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124CF4B3-5B2D-5D4B-A742-5AC72454B89D}"/>
              </a:ext>
            </a:extLst>
          </p:cNvPr>
          <p:cNvSpPr>
            <a:spLocks noGrp="1"/>
          </p:cNvSpPr>
          <p:nvPr>
            <p:ph type="pic" sz="quarter" idx="13" hasCustomPrompt="1"/>
          </p:nvPr>
        </p:nvSpPr>
        <p:spPr>
          <a:xfrm>
            <a:off x="16703221" y="0"/>
            <a:ext cx="7674429" cy="137160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6704539B-7694-F548-B4B2-94799842646C}"/>
              </a:ext>
            </a:extLst>
          </p:cNvPr>
          <p:cNvSpPr>
            <a:spLocks noGrp="1"/>
          </p:cNvSpPr>
          <p:nvPr>
            <p:ph type="pic" sz="quarter" idx="14" hasCustomPrompt="1"/>
          </p:nvPr>
        </p:nvSpPr>
        <p:spPr>
          <a:xfrm>
            <a:off x="0" y="0"/>
            <a:ext cx="7674429" cy="137160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B7641604-873D-9E4B-B350-AC4B799F0280}"/>
              </a:ext>
            </a:extLst>
          </p:cNvPr>
          <p:cNvSpPr>
            <a:spLocks noGrp="1"/>
          </p:cNvSpPr>
          <p:nvPr>
            <p:ph type="pic" sz="quarter" idx="15" hasCustomPrompt="1"/>
          </p:nvPr>
        </p:nvSpPr>
        <p:spPr>
          <a:xfrm>
            <a:off x="7994512" y="0"/>
            <a:ext cx="8388626" cy="667512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3BB63FC9-4675-9840-90DD-DD724291922C}"/>
              </a:ext>
            </a:extLst>
          </p:cNvPr>
          <p:cNvSpPr>
            <a:spLocks noGrp="1"/>
          </p:cNvSpPr>
          <p:nvPr>
            <p:ph type="pic" sz="quarter" idx="16" hasCustomPrompt="1"/>
          </p:nvPr>
        </p:nvSpPr>
        <p:spPr>
          <a:xfrm>
            <a:off x="7994512" y="7040881"/>
            <a:ext cx="8388626" cy="667512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89383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124CF4B3-5B2D-5D4B-A742-5AC72454B89D}"/>
              </a:ext>
            </a:extLst>
          </p:cNvPr>
          <p:cNvSpPr>
            <a:spLocks noGrp="1"/>
          </p:cNvSpPr>
          <p:nvPr>
            <p:ph type="pic" sz="quarter" idx="13" hasCustomPrompt="1"/>
          </p:nvPr>
        </p:nvSpPr>
        <p:spPr>
          <a:xfrm>
            <a:off x="16703221" y="0"/>
            <a:ext cx="7674429" cy="137160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6704539B-7694-F548-B4B2-94799842646C}"/>
              </a:ext>
            </a:extLst>
          </p:cNvPr>
          <p:cNvSpPr>
            <a:spLocks noGrp="1"/>
          </p:cNvSpPr>
          <p:nvPr>
            <p:ph type="pic" sz="quarter" idx="14" hasCustomPrompt="1"/>
          </p:nvPr>
        </p:nvSpPr>
        <p:spPr>
          <a:xfrm>
            <a:off x="0" y="0"/>
            <a:ext cx="7674429" cy="137160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B7641604-873D-9E4B-B350-AC4B799F0280}"/>
              </a:ext>
            </a:extLst>
          </p:cNvPr>
          <p:cNvSpPr>
            <a:spLocks noGrp="1"/>
          </p:cNvSpPr>
          <p:nvPr>
            <p:ph type="pic" sz="quarter" idx="15" hasCustomPrompt="1"/>
          </p:nvPr>
        </p:nvSpPr>
        <p:spPr>
          <a:xfrm>
            <a:off x="7994512" y="0"/>
            <a:ext cx="8388626" cy="13716000"/>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13405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053798F-1300-B149-8DAD-735AEBBD4616}"/>
              </a:ext>
            </a:extLst>
          </p:cNvPr>
          <p:cNvSpPr>
            <a:spLocks noGrp="1"/>
          </p:cNvSpPr>
          <p:nvPr>
            <p:ph type="pic" sz="quarter" idx="14" hasCustomPrompt="1"/>
          </p:nvPr>
        </p:nvSpPr>
        <p:spPr>
          <a:xfrm>
            <a:off x="8609693" y="6908332"/>
            <a:ext cx="7158263" cy="4095962"/>
          </a:xfrm>
          <a:prstGeom prst="rect">
            <a:avLst/>
          </a:prstGeom>
          <a:solidFill>
            <a:schemeClr val="bg1">
              <a:lumMod val="95000"/>
            </a:schemeClr>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35386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366660" y="12592180"/>
            <a:ext cx="596638" cy="461665"/>
          </a:xfrm>
          <a:prstGeom prst="rect">
            <a:avLst/>
          </a:prstGeom>
          <a:noFill/>
        </p:spPr>
        <p:txBody>
          <a:bodyPr wrap="none" rtlCol="0">
            <a:spAutoFit/>
          </a:bodyPr>
          <a:lstStyle/>
          <a:p>
            <a:pPr algn="r"/>
            <a:fld id="{C2130A1F-96FE-9345-9E91-FD9BE4197128}" type="slidenum">
              <a:rPr lang="en-US" sz="2400" b="1" i="0" spc="0" smtClean="0">
                <a:solidFill>
                  <a:schemeClr val="tx1"/>
                </a:solidFill>
                <a:latin typeface="Work Sans SemiBold" pitchFamily="2" charset="77"/>
                <a:cs typeface="Poppins Medium" pitchFamily="2" charset="77"/>
              </a:rPr>
              <a:pPr algn="r"/>
              <a:t>‹#›</a:t>
            </a:fld>
            <a:endParaRPr lang="en-US" sz="2800" b="1" i="0" spc="0" dirty="0">
              <a:solidFill>
                <a:schemeClr val="tx1"/>
              </a:solidFill>
              <a:latin typeface="Work Sans SemiBold" pitchFamily="2" charset="77"/>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Merriweather"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Work Sans Light" pitchFamily="2" charset="77"/>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Work Sans Light" pitchFamily="2" charset="77"/>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Work Sans Light" pitchFamily="2" charset="77"/>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Work Sans Light" pitchFamily="2" charset="77"/>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Work Sans Light" pitchFamily="2"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25A43A-4C32-634C-A600-C662B13B8C25}"/>
              </a:ext>
            </a:extLst>
          </p:cNvPr>
          <p:cNvSpPr txBox="1"/>
          <p:nvPr/>
        </p:nvSpPr>
        <p:spPr>
          <a:xfrm>
            <a:off x="3002839" y="6824340"/>
            <a:ext cx="19383696" cy="2691250"/>
          </a:xfrm>
          <a:prstGeom prst="rect">
            <a:avLst/>
          </a:prstGeom>
          <a:noFill/>
        </p:spPr>
        <p:txBody>
          <a:bodyPr wrap="square" rtlCol="0" anchor="ctr">
            <a:spAutoFit/>
          </a:bodyPr>
          <a:lstStyle/>
          <a:p>
            <a:pPr algn="ctr">
              <a:lnSpc>
                <a:spcPct val="150000"/>
              </a:lnSpc>
            </a:pPr>
            <a:r>
              <a:rPr lang="en-US" sz="6000" b="1" spc="600">
                <a:solidFill>
                  <a:schemeClr val="tx2"/>
                </a:solidFill>
                <a:latin typeface="Arial" pitchFamily="34" charset="0"/>
                <a:cs typeface="Arial" pitchFamily="34" charset="0"/>
              </a:rPr>
              <a:t>XỬ TRÍ GÂY MÊ SẢN KHOA TRÊN THAI PHỤ MẮC BỆNH TIM</a:t>
            </a:r>
            <a:endParaRPr lang="en-US" sz="6000" b="1" spc="600" dirty="0">
              <a:solidFill>
                <a:schemeClr val="tx2"/>
              </a:solidFill>
              <a:latin typeface="Arial" pitchFamily="34" charset="0"/>
              <a:cs typeface="Arial" pitchFamily="34" charset="0"/>
            </a:endParaRPr>
          </a:p>
        </p:txBody>
      </p:sp>
      <p:sp>
        <p:nvSpPr>
          <p:cNvPr id="6" name="TextBox 5">
            <a:extLst>
              <a:ext uri="{FF2B5EF4-FFF2-40B4-BE49-F238E27FC236}">
                <a16:creationId xmlns:a16="http://schemas.microsoft.com/office/drawing/2014/main" id="{9AA9E4CD-AFD3-A945-BDE3-E9A264B28D66}"/>
              </a:ext>
            </a:extLst>
          </p:cNvPr>
          <p:cNvSpPr txBox="1"/>
          <p:nvPr/>
        </p:nvSpPr>
        <p:spPr>
          <a:xfrm>
            <a:off x="9464389" y="10110847"/>
            <a:ext cx="5532284" cy="923330"/>
          </a:xfrm>
          <a:prstGeom prst="rect">
            <a:avLst/>
          </a:prstGeom>
          <a:noFill/>
        </p:spPr>
        <p:txBody>
          <a:bodyPr wrap="none" rtlCol="0">
            <a:spAutoFit/>
          </a:bodyPr>
          <a:lstStyle/>
          <a:p>
            <a:pPr algn="ctr"/>
            <a:r>
              <a:rPr lang="en-US" sz="5400" b="1" spc="600" dirty="0">
                <a:solidFill>
                  <a:schemeClr val="tx2"/>
                </a:solidFill>
                <a:latin typeface="Arial" pitchFamily="34" charset="0"/>
                <a:cs typeface="Arial" pitchFamily="34" charset="0"/>
              </a:rPr>
              <a:t> Lê Văn Dũng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839" y="2813762"/>
            <a:ext cx="62388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7725" b="7725"/>
          <a:stretch>
            <a:fillRect/>
          </a:stretch>
        </p:blipFill>
        <p:spPr bwMode="auto">
          <a:xfrm>
            <a:off x="9464389" y="2813762"/>
            <a:ext cx="5213308"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79306" y="2813762"/>
            <a:ext cx="547778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07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0" y="0"/>
            <a:ext cx="24377650" cy="199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FFFFFF"/>
                </a:solidFill>
                <a:latin typeface="Arial" pitchFamily="34" charset="0"/>
                <a:cs typeface="Arial" pitchFamily="34" charset="0"/>
              </a:rPr>
              <a:t>Kiểm soát huyết động</a:t>
            </a:r>
            <a:endParaRPr lang="en-US" sz="7200" b="1" dirty="0">
              <a:solidFill>
                <a:srgbClr val="FFFFFF"/>
              </a:solidFill>
              <a:latin typeface="Arial" pitchFamily="34" charset="0"/>
              <a:cs typeface="Arial" pitchFamily="34" charset="0"/>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325350"/>
            <a:ext cx="24377650" cy="1390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Work Sans Light" pitchFamily="2" charset="77"/>
              </a:rPr>
              <a:t> Hill NE, Granlund B. Anesthesia For Labor, Delivery, And Cesarean Section In High-Risk Heart Disease. StatPearls Publishing; 2023. Accessed April 21, 2023. </a:t>
            </a:r>
            <a:endParaRPr lang="en-US" dirty="0">
              <a:solidFill>
                <a:srgbClr val="FFFFFF"/>
              </a:solidFill>
              <a:latin typeface="Work Sans Light" pitchFamily="2" charset="77"/>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6057" y="2237948"/>
            <a:ext cx="11837770" cy="962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0610" y="2237948"/>
            <a:ext cx="10770027" cy="9879628"/>
          </a:xfrm>
          <a:prstGeom prst="rect">
            <a:avLst/>
          </a:prstGeom>
        </p:spPr>
        <p:txBody>
          <a:bodyPr wrap="square">
            <a:spAutoFit/>
          </a:bodyPr>
          <a:lstStyle/>
          <a:p>
            <a:pPr>
              <a:lnSpc>
                <a:spcPct val="150000"/>
              </a:lnSpc>
            </a:pPr>
            <a:r>
              <a:rPr lang="en-US" sz="4000">
                <a:solidFill>
                  <a:schemeClr val="tx2"/>
                </a:solidFill>
                <a:latin typeface="Arial" pitchFamily="34" charset="0"/>
                <a:cs typeface="Arial" pitchFamily="34" charset="0"/>
              </a:rPr>
              <a:t>Kiểm soát </a:t>
            </a:r>
            <a:r>
              <a:rPr lang="vi-VN" sz="4000">
                <a:solidFill>
                  <a:schemeClr val="tx2"/>
                </a:solidFill>
                <a:latin typeface="Arial" pitchFamily="34" charset="0"/>
                <a:cs typeface="Arial" pitchFamily="34" charset="0"/>
              </a:rPr>
              <a:t>huyết động bao gồm</a:t>
            </a:r>
            <a:r>
              <a:rPr lang="en-US" sz="4000">
                <a:solidFill>
                  <a:schemeClr val="tx2"/>
                </a:solidFill>
                <a:latin typeface="Arial" pitchFamily="34" charset="0"/>
                <a:cs typeface="Arial" pitchFamily="34" charset="0"/>
              </a:rPr>
              <a:t> 5 yếu tố </a:t>
            </a:r>
            <a:r>
              <a:rPr lang="vi-VN" sz="4000">
                <a:solidFill>
                  <a:schemeClr val="tx2"/>
                </a:solidFill>
                <a:latin typeface="Arial" pitchFamily="34" charset="0"/>
                <a:cs typeface="Arial" pitchFamily="34" charset="0"/>
              </a:rPr>
              <a:t> </a:t>
            </a:r>
            <a:endParaRPr lang="en-US" sz="4000">
              <a:solidFill>
                <a:schemeClr val="tx2"/>
              </a:solidFill>
              <a:latin typeface="Arial" pitchFamily="34" charset="0"/>
              <a:cs typeface="Arial" pitchFamily="34" charset="0"/>
            </a:endParaRPr>
          </a:p>
          <a:p>
            <a:pPr marL="742950" indent="-742950">
              <a:lnSpc>
                <a:spcPct val="150000"/>
              </a:lnSpc>
              <a:buAutoNum type="arabicParenBoth"/>
            </a:pPr>
            <a:r>
              <a:rPr lang="en-US" sz="4000">
                <a:solidFill>
                  <a:schemeClr val="tx2"/>
                </a:solidFill>
                <a:latin typeface="Arial" pitchFamily="34" charset="0"/>
                <a:cs typeface="Arial" pitchFamily="34" charset="0"/>
              </a:rPr>
              <a:t>T</a:t>
            </a:r>
            <a:r>
              <a:rPr lang="vi-VN" sz="4000">
                <a:solidFill>
                  <a:schemeClr val="tx2"/>
                </a:solidFill>
                <a:latin typeface="Arial" pitchFamily="34" charset="0"/>
                <a:cs typeface="Arial" pitchFamily="34" charset="0"/>
              </a:rPr>
              <a:t>iền gánh </a:t>
            </a:r>
            <a:endParaRPr lang="en-US" sz="4000">
              <a:solidFill>
                <a:schemeClr val="tx2"/>
              </a:solidFill>
              <a:latin typeface="Arial" pitchFamily="34" charset="0"/>
              <a:cs typeface="Arial" pitchFamily="34" charset="0"/>
            </a:endParaRPr>
          </a:p>
          <a:p>
            <a:pPr>
              <a:lnSpc>
                <a:spcPct val="150000"/>
              </a:lnSpc>
            </a:pPr>
            <a:r>
              <a:rPr lang="vi-VN" sz="4000">
                <a:solidFill>
                  <a:schemeClr val="tx2"/>
                </a:solidFill>
                <a:latin typeface="Arial" pitchFamily="34" charset="0"/>
                <a:cs typeface="Arial" pitchFamily="34" charset="0"/>
              </a:rPr>
              <a:t>(2) </a:t>
            </a:r>
            <a:r>
              <a:rPr lang="en-US" sz="4000">
                <a:solidFill>
                  <a:schemeClr val="tx2"/>
                </a:solidFill>
                <a:latin typeface="Arial" pitchFamily="34" charset="0"/>
                <a:cs typeface="Arial" pitchFamily="34" charset="0"/>
              </a:rPr>
              <a:t>S</a:t>
            </a:r>
            <a:r>
              <a:rPr lang="vi-VN" sz="4000">
                <a:solidFill>
                  <a:schemeClr val="tx2"/>
                </a:solidFill>
                <a:latin typeface="Arial" pitchFamily="34" charset="0"/>
                <a:cs typeface="Arial" pitchFamily="34" charset="0"/>
              </a:rPr>
              <a:t>ức cản mạch máu phổi (PVR)</a:t>
            </a:r>
            <a:endParaRPr lang="en-US" sz="4000">
              <a:solidFill>
                <a:schemeClr val="tx2"/>
              </a:solidFill>
              <a:latin typeface="Arial" pitchFamily="34" charset="0"/>
              <a:cs typeface="Arial" pitchFamily="34" charset="0"/>
            </a:endParaRPr>
          </a:p>
          <a:p>
            <a:pPr>
              <a:lnSpc>
                <a:spcPct val="150000"/>
              </a:lnSpc>
            </a:pPr>
            <a:r>
              <a:rPr lang="vi-VN" sz="4000">
                <a:solidFill>
                  <a:schemeClr val="tx2"/>
                </a:solidFill>
                <a:latin typeface="Arial" pitchFamily="34" charset="0"/>
                <a:cs typeface="Arial" pitchFamily="34" charset="0"/>
              </a:rPr>
              <a:t>(3) </a:t>
            </a:r>
            <a:r>
              <a:rPr lang="en-US" sz="4000">
                <a:solidFill>
                  <a:schemeClr val="tx2"/>
                </a:solidFill>
                <a:latin typeface="Arial" pitchFamily="34" charset="0"/>
                <a:cs typeface="Arial" pitchFamily="34" charset="0"/>
              </a:rPr>
              <a:t>S</a:t>
            </a:r>
            <a:r>
              <a:rPr lang="vi-VN" sz="4000">
                <a:solidFill>
                  <a:schemeClr val="tx2"/>
                </a:solidFill>
                <a:latin typeface="Arial" pitchFamily="34" charset="0"/>
                <a:cs typeface="Arial" pitchFamily="34" charset="0"/>
              </a:rPr>
              <a:t>ức cản mạch máu hệ thống (SVRnh)</a:t>
            </a:r>
            <a:endParaRPr lang="en-US" sz="4000">
              <a:solidFill>
                <a:schemeClr val="tx2"/>
              </a:solidFill>
              <a:latin typeface="Arial" pitchFamily="34" charset="0"/>
              <a:cs typeface="Arial" pitchFamily="34" charset="0"/>
            </a:endParaRPr>
          </a:p>
          <a:p>
            <a:pPr>
              <a:lnSpc>
                <a:spcPct val="150000"/>
              </a:lnSpc>
            </a:pPr>
            <a:r>
              <a:rPr lang="vi-VN" sz="4000">
                <a:solidFill>
                  <a:schemeClr val="tx2"/>
                </a:solidFill>
                <a:latin typeface="Arial" pitchFamily="34" charset="0"/>
                <a:cs typeface="Arial" pitchFamily="34" charset="0"/>
              </a:rPr>
              <a:t>(4) Nhịp tim </a:t>
            </a:r>
            <a:endParaRPr lang="en-US" sz="4000">
              <a:solidFill>
                <a:schemeClr val="tx2"/>
              </a:solidFill>
              <a:latin typeface="Arial" pitchFamily="34" charset="0"/>
              <a:cs typeface="Arial" pitchFamily="34" charset="0"/>
            </a:endParaRPr>
          </a:p>
          <a:p>
            <a:pPr>
              <a:lnSpc>
                <a:spcPct val="150000"/>
              </a:lnSpc>
            </a:pPr>
            <a:r>
              <a:rPr lang="vi-VN" sz="4000">
                <a:solidFill>
                  <a:schemeClr val="tx2"/>
                </a:solidFill>
                <a:latin typeface="Arial" pitchFamily="34" charset="0"/>
                <a:cs typeface="Arial" pitchFamily="34" charset="0"/>
              </a:rPr>
              <a:t>(5) </a:t>
            </a:r>
            <a:r>
              <a:rPr lang="en-US" sz="4000">
                <a:solidFill>
                  <a:schemeClr val="tx2"/>
                </a:solidFill>
                <a:latin typeface="Arial" pitchFamily="34" charset="0"/>
                <a:cs typeface="Arial" pitchFamily="34" charset="0"/>
              </a:rPr>
              <a:t>S</a:t>
            </a:r>
            <a:r>
              <a:rPr lang="vi-VN" sz="4000">
                <a:solidFill>
                  <a:schemeClr val="tx2"/>
                </a:solidFill>
                <a:latin typeface="Arial" pitchFamily="34" charset="0"/>
                <a:cs typeface="Arial" pitchFamily="34" charset="0"/>
              </a:rPr>
              <a:t>ức co bóp cơ tim.</a:t>
            </a:r>
            <a:endParaRPr lang="en-US" sz="4000">
              <a:solidFill>
                <a:schemeClr val="tx2"/>
              </a:solidFill>
              <a:latin typeface="Arial" pitchFamily="34" charset="0"/>
              <a:cs typeface="Arial" pitchFamily="34" charset="0"/>
            </a:endParaRPr>
          </a:p>
          <a:p>
            <a:pPr>
              <a:lnSpc>
                <a:spcPct val="150000"/>
              </a:lnSpc>
            </a:pPr>
            <a:r>
              <a:rPr lang="en-US" sz="4000">
                <a:solidFill>
                  <a:schemeClr val="tx2"/>
                </a:solidFill>
                <a:latin typeface="Arial" pitchFamily="34" charset="0"/>
                <a:cs typeface="Arial" pitchFamily="34" charset="0"/>
              </a:rPr>
              <a:t>Dưới sự kiểm soát của bs gây </a:t>
            </a:r>
            <a:r>
              <a:rPr lang="vi-VN" sz="4000">
                <a:solidFill>
                  <a:schemeClr val="tx2"/>
                </a:solidFill>
                <a:latin typeface="Arial" pitchFamily="34" charset="0"/>
                <a:cs typeface="Arial" pitchFamily="34" charset="0"/>
              </a:rPr>
              <a:t>mê có thể tăng hoặc giảm </a:t>
            </a:r>
            <a:r>
              <a:rPr lang="en-US" sz="4000">
                <a:solidFill>
                  <a:schemeClr val="tx2"/>
                </a:solidFill>
                <a:latin typeface="Arial" pitchFamily="34" charset="0"/>
                <a:cs typeface="Arial" pitchFamily="34" charset="0"/>
              </a:rPr>
              <a:t>các yếu tố </a:t>
            </a:r>
            <a:r>
              <a:rPr lang="vi-VN" sz="4000">
                <a:solidFill>
                  <a:schemeClr val="tx2"/>
                </a:solidFill>
                <a:latin typeface="Arial" pitchFamily="34" charset="0"/>
                <a:cs typeface="Arial" pitchFamily="34" charset="0"/>
              </a:rPr>
              <a:t>bằng cách điều khiển kỹ thuật gây mê hoặc bằng cách sử </a:t>
            </a:r>
            <a:r>
              <a:rPr lang="en-US" sz="4000">
                <a:solidFill>
                  <a:schemeClr val="tx2"/>
                </a:solidFill>
                <a:latin typeface="Arial" pitchFamily="34" charset="0"/>
                <a:cs typeface="Arial" pitchFamily="34" charset="0"/>
              </a:rPr>
              <a:t>các loại thuốc</a:t>
            </a:r>
          </a:p>
          <a:p>
            <a:endParaRPr lang="vi-VN"/>
          </a:p>
        </p:txBody>
      </p:sp>
    </p:spTree>
    <p:extLst>
      <p:ext uri="{BB962C8B-B14F-4D97-AF65-F5344CB8AC3E}">
        <p14:creationId xmlns:p14="http://schemas.microsoft.com/office/powerpoint/2010/main" val="107453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0" y="0"/>
            <a:ext cx="24377650" cy="199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FFFFFF"/>
                </a:solidFill>
                <a:latin typeface="Arial" pitchFamily="34" charset="0"/>
                <a:cs typeface="Arial" pitchFamily="34" charset="0"/>
              </a:rPr>
              <a:t>Kiểm soát huyết động theo tổn thương tim</a:t>
            </a:r>
            <a:endParaRPr lang="en-US" sz="7200" b="1" dirty="0">
              <a:solidFill>
                <a:srgbClr val="FFFFFF"/>
              </a:solidFill>
              <a:latin typeface="Arial" pitchFamily="34" charset="0"/>
              <a:cs typeface="Arial" pitchFamily="34" charset="0"/>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325350"/>
            <a:ext cx="24377650" cy="1390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Work Sans Light" pitchFamily="2" charset="77"/>
              </a:rPr>
              <a:t>1. Hill NE, Granlund B. Anesthesia For Labor, Delivery, And Cesarean Section In High-Risk Heart Disease. StatPearls Publishing; 2023. Accessed April 21, 2023. </a:t>
            </a:r>
            <a:endParaRPr lang="en-US" dirty="0">
              <a:solidFill>
                <a:srgbClr val="FFFFFF"/>
              </a:solidFill>
              <a:latin typeface="Work Sans Light" pitchFamily="2" charset="77"/>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3946" y="1990813"/>
            <a:ext cx="13122876" cy="1002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968" y="2650624"/>
            <a:ext cx="7463481" cy="87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72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449" y="2465765"/>
            <a:ext cx="13673295" cy="1200329"/>
          </a:xfrm>
          <a:prstGeom prst="rect">
            <a:avLst/>
          </a:prstGeom>
        </p:spPr>
        <p:txBody>
          <a:bodyPr wrap="none">
            <a:spAutoFit/>
          </a:bodyPr>
          <a:lstStyle/>
          <a:p>
            <a:pPr algn="ctr"/>
            <a:r>
              <a:rPr lang="vi-VN" sz="7200" b="1">
                <a:solidFill>
                  <a:srgbClr val="000000"/>
                </a:solidFill>
                <a:latin typeface="Arial" pitchFamily="34" charset="0"/>
                <a:cs typeface="Arial" pitchFamily="34" charset="0"/>
              </a:rPr>
              <a:t>CÁC PHƯƠNG PHÁP VÔ CẢM </a:t>
            </a:r>
          </a:p>
        </p:txBody>
      </p:sp>
      <p:sp>
        <p:nvSpPr>
          <p:cNvPr id="5" name="AutoShape 4" descr="Suy giảm tuần hoàn máu - 7 dấu hiệu nhận biết điển hình | Medlat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24242"/>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76801" y="4803962"/>
            <a:ext cx="5170488"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23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103916" y="0"/>
            <a:ext cx="24377650" cy="199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FFFFFF"/>
                </a:solidFill>
                <a:latin typeface="Work Sans Light" pitchFamily="2" charset="77"/>
              </a:rPr>
              <a:t>Gây tê ngoài màng cứng</a:t>
            </a:r>
            <a:endParaRPr lang="en-US" sz="7200" b="1" dirty="0">
              <a:solidFill>
                <a:srgbClr val="FFFFFF"/>
              </a:solidFill>
              <a:latin typeface="Work Sans Light" pitchFamily="2" charset="77"/>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325350"/>
            <a:ext cx="24377650" cy="1390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Work Sans Light" pitchFamily="2" charset="77"/>
              </a:rPr>
              <a:t>Arendt KW, Lindley KJ. Obstetric anesthesia management of the patient with cardiac disease. </a:t>
            </a:r>
            <a:r>
              <a:rPr lang="en-US" i="1">
                <a:solidFill>
                  <a:srgbClr val="FFFFFF"/>
                </a:solidFill>
                <a:latin typeface="Work Sans Light" pitchFamily="2" charset="77"/>
              </a:rPr>
              <a:t>Int J Obstet Anesth</a:t>
            </a:r>
            <a:r>
              <a:rPr lang="en-US">
                <a:solidFill>
                  <a:srgbClr val="FFFFFF"/>
                </a:solidFill>
                <a:latin typeface="Work Sans Light" pitchFamily="2" charset="77"/>
              </a:rPr>
              <a:t>. 2019;37:73-85. </a:t>
            </a:r>
            <a:endParaRPr lang="en-US" dirty="0">
              <a:solidFill>
                <a:srgbClr val="FFFFFF"/>
              </a:solidFill>
              <a:latin typeface="Work Sans Light" pitchFamily="2" charset="77"/>
            </a:endParaRPr>
          </a:p>
        </p:txBody>
      </p:sp>
      <p:sp>
        <p:nvSpPr>
          <p:cNvPr id="2" name="Rectangle 1"/>
          <p:cNvSpPr/>
          <p:nvPr/>
        </p:nvSpPr>
        <p:spPr>
          <a:xfrm>
            <a:off x="13345297" y="2394413"/>
            <a:ext cx="10453817" cy="8672952"/>
          </a:xfrm>
          <a:prstGeom prst="rect">
            <a:avLst/>
          </a:prstGeom>
          <a:ln>
            <a:solidFill>
              <a:srgbClr val="00B050"/>
            </a:solidFill>
          </a:ln>
        </p:spPr>
        <p:txBody>
          <a:bodyPr wrap="square">
            <a:spAutoFit/>
          </a:bodyPr>
          <a:lstStyle/>
          <a:p>
            <a:pPr lvl="0">
              <a:lnSpc>
                <a:spcPct val="150000"/>
              </a:lnSpc>
              <a:spcAft>
                <a:spcPts val="1000"/>
              </a:spcAft>
              <a:tabLst>
                <a:tab pos="5264150" algn="l"/>
              </a:tabLst>
            </a:pPr>
            <a:endParaRPr lang="en-US" sz="4000">
              <a:solidFill>
                <a:srgbClr val="00B050"/>
              </a:solidFill>
              <a:latin typeface="Arial" pitchFamily="34" charset="0"/>
              <a:ea typeface="Calibri"/>
              <a:cs typeface="Arial" pitchFamily="34" charset="0"/>
            </a:endParaRPr>
          </a:p>
          <a:p>
            <a:pPr marL="571500" lvl="0" indent="-571500">
              <a:lnSpc>
                <a:spcPct val="150000"/>
              </a:lnSpc>
              <a:spcAft>
                <a:spcPts val="1000"/>
              </a:spcAft>
              <a:buFont typeface="Wingdings" pitchFamily="2" charset="2"/>
              <a:buChar char="v"/>
              <a:tabLst>
                <a:tab pos="5264150" algn="l"/>
              </a:tabLst>
            </a:pPr>
            <a:r>
              <a:rPr lang="en-US" sz="4000">
                <a:solidFill>
                  <a:srgbClr val="00B050"/>
                </a:solidFill>
                <a:latin typeface="Arial" pitchFamily="34" charset="0"/>
                <a:ea typeface="Calibri"/>
                <a:cs typeface="Arial" pitchFamily="34" charset="0"/>
              </a:rPr>
              <a:t>Gây tê ngoài màng cứng là phương pháp được sử dụng trong những trường hợp này</a:t>
            </a:r>
          </a:p>
          <a:p>
            <a:pPr marL="571500" lvl="0" indent="-571500">
              <a:lnSpc>
                <a:spcPct val="150000"/>
              </a:lnSpc>
              <a:spcAft>
                <a:spcPts val="1000"/>
              </a:spcAft>
              <a:buFont typeface="Wingdings" pitchFamily="2" charset="2"/>
              <a:buChar char="v"/>
              <a:tabLst>
                <a:tab pos="5264150" algn="l"/>
              </a:tabLst>
            </a:pPr>
            <a:endParaRPr lang="en-US" sz="4000">
              <a:solidFill>
                <a:srgbClr val="00B050"/>
              </a:solidFill>
              <a:latin typeface="Arial" pitchFamily="34" charset="0"/>
              <a:ea typeface="Calibri"/>
              <a:cs typeface="Arial" pitchFamily="34" charset="0"/>
            </a:endParaRPr>
          </a:p>
          <a:p>
            <a:pPr marL="571500" lvl="0" indent="-571500">
              <a:lnSpc>
                <a:spcPct val="150000"/>
              </a:lnSpc>
              <a:spcAft>
                <a:spcPts val="1000"/>
              </a:spcAft>
              <a:buFont typeface="Wingdings" pitchFamily="2" charset="2"/>
              <a:buChar char="v"/>
              <a:tabLst>
                <a:tab pos="5264150" algn="l"/>
              </a:tabLst>
            </a:pPr>
            <a:r>
              <a:rPr lang="en-US" sz="4000">
                <a:solidFill>
                  <a:srgbClr val="00B050"/>
                </a:solidFill>
                <a:latin typeface="Arial" pitchFamily="34" charset="0"/>
                <a:ea typeface="Calibri"/>
                <a:cs typeface="Arial" pitchFamily="34" charset="0"/>
              </a:rPr>
              <a:t>Gây tê ngoài màng cứng thực hiện  càng sớm càng tốt, </a:t>
            </a:r>
            <a:r>
              <a:rPr lang="vi-VN" sz="4000">
                <a:solidFill>
                  <a:srgbClr val="00B050"/>
                </a:solidFill>
              </a:rPr>
              <a:t>có thể ngay lập tức</a:t>
            </a:r>
            <a:r>
              <a:rPr lang="en-US" sz="4000">
                <a:solidFill>
                  <a:srgbClr val="00B050"/>
                </a:solidFill>
              </a:rPr>
              <a:t> </a:t>
            </a:r>
            <a:r>
              <a:rPr lang="vi-VN" sz="4000">
                <a:solidFill>
                  <a:srgbClr val="00B050"/>
                </a:solidFill>
              </a:rPr>
              <a:t>khi bắt đầu </a:t>
            </a:r>
            <a:r>
              <a:rPr lang="en-US" sz="4000">
                <a:solidFill>
                  <a:srgbClr val="00B050"/>
                </a:solidFill>
                <a:latin typeface="Arial" pitchFamily="34" charset="0"/>
                <a:cs typeface="Arial" pitchFamily="34" charset="0"/>
              </a:rPr>
              <a:t>có dấu hiệu </a:t>
            </a:r>
            <a:r>
              <a:rPr lang="vi-VN" sz="4000">
                <a:solidFill>
                  <a:srgbClr val="00B050"/>
                </a:solidFill>
                <a:latin typeface="Arial" pitchFamily="34" charset="0"/>
                <a:cs typeface="Arial" pitchFamily="34" charset="0"/>
              </a:rPr>
              <a:t>khó chịu </a:t>
            </a:r>
            <a:r>
              <a:rPr lang="en-US" sz="4000">
                <a:solidFill>
                  <a:srgbClr val="00B050"/>
                </a:solidFill>
                <a:latin typeface="Arial" pitchFamily="34" charset="0"/>
                <a:cs typeface="Arial" pitchFamily="34" charset="0"/>
              </a:rPr>
              <a:t>của </a:t>
            </a:r>
            <a:r>
              <a:rPr lang="vi-VN" sz="4000">
                <a:solidFill>
                  <a:srgbClr val="00B050"/>
                </a:solidFill>
                <a:latin typeface="Arial" pitchFamily="34" charset="0"/>
                <a:cs typeface="Arial" pitchFamily="34" charset="0"/>
              </a:rPr>
              <a:t>chuyển dạ tự nhiê</a:t>
            </a:r>
            <a:r>
              <a:rPr lang="en-US" sz="4000">
                <a:solidFill>
                  <a:srgbClr val="00B050"/>
                </a:solidFill>
                <a:latin typeface="Arial" pitchFamily="34" charset="0"/>
                <a:cs typeface="Arial" pitchFamily="34" charset="0"/>
              </a:rPr>
              <a:t>n</a:t>
            </a:r>
          </a:p>
        </p:txBody>
      </p:sp>
      <p:sp>
        <p:nvSpPr>
          <p:cNvPr id="5" name="Rectangle 4"/>
          <p:cNvSpPr/>
          <p:nvPr/>
        </p:nvSpPr>
        <p:spPr>
          <a:xfrm>
            <a:off x="355172" y="2332877"/>
            <a:ext cx="12569996" cy="9582110"/>
          </a:xfrm>
          <a:prstGeom prst="rect">
            <a:avLst/>
          </a:prstGeom>
          <a:ln>
            <a:solidFill>
              <a:schemeClr val="accent6"/>
            </a:solidFill>
          </a:ln>
        </p:spPr>
        <p:txBody>
          <a:bodyPr wrap="square">
            <a:spAutoFit/>
          </a:bodyPr>
          <a:lstStyle/>
          <a:p>
            <a:pPr marL="571500" lvl="0" indent="-571500">
              <a:lnSpc>
                <a:spcPct val="150000"/>
              </a:lnSpc>
              <a:spcAft>
                <a:spcPts val="1000"/>
              </a:spcAft>
              <a:buFont typeface="Wingdings" pitchFamily="2" charset="2"/>
              <a:buChar char="ü"/>
              <a:tabLst>
                <a:tab pos="5264150" algn="l"/>
              </a:tabLst>
            </a:pPr>
            <a:r>
              <a:rPr lang="en-US" sz="4000">
                <a:solidFill>
                  <a:schemeClr val="tx2"/>
                </a:solidFill>
                <a:latin typeface="Arial" pitchFamily="34" charset="0"/>
                <a:ea typeface="Calibri"/>
                <a:cs typeface="Arial" pitchFamily="34" charset="0"/>
              </a:rPr>
              <a:t>Khi c</a:t>
            </a:r>
            <a:r>
              <a:rPr lang="vi-VN" sz="4000">
                <a:solidFill>
                  <a:schemeClr val="tx2"/>
                </a:solidFill>
                <a:latin typeface="Arial" pitchFamily="34" charset="0"/>
                <a:ea typeface="Calibri"/>
                <a:cs typeface="Arial" pitchFamily="34" charset="0"/>
              </a:rPr>
              <a:t>huyển dạ</a:t>
            </a:r>
            <a:r>
              <a:rPr lang="en-US" sz="4000">
                <a:solidFill>
                  <a:schemeClr val="tx2"/>
                </a:solidFill>
                <a:latin typeface="Arial" pitchFamily="34" charset="0"/>
                <a:ea typeface="Calibri"/>
                <a:cs typeface="Arial" pitchFamily="34" charset="0"/>
              </a:rPr>
              <a:t>,</a:t>
            </a:r>
            <a:r>
              <a:rPr lang="vi-VN" sz="4000">
                <a:solidFill>
                  <a:schemeClr val="tx2"/>
                </a:solidFill>
                <a:latin typeface="Arial" pitchFamily="34" charset="0"/>
                <a:ea typeface="Calibri"/>
                <a:cs typeface="Arial" pitchFamily="34" charset="0"/>
              </a:rPr>
              <a:t> đau đớn kích thích giải phóng catecholamine dẫn đến</a:t>
            </a:r>
            <a:r>
              <a:rPr lang="en-US" sz="4000">
                <a:solidFill>
                  <a:schemeClr val="tx2"/>
                </a:solidFill>
                <a:latin typeface="Arial" pitchFamily="34" charset="0"/>
                <a:ea typeface="Calibri"/>
                <a:cs typeface="Arial" pitchFamily="34" charset="0"/>
              </a:rPr>
              <a:t>:</a:t>
            </a:r>
            <a:r>
              <a:rPr lang="vi-VN" sz="4000">
                <a:solidFill>
                  <a:schemeClr val="tx2"/>
                </a:solidFill>
                <a:latin typeface="Arial" pitchFamily="34" charset="0"/>
                <a:ea typeface="Calibri"/>
                <a:cs typeface="Arial" pitchFamily="34" charset="0"/>
              </a:rPr>
              <a:t> nhịp tim nhanh, tăng huyết áp, tăng thông khí, tăng cung lượng tim và tăng oxy tim nhu cầu.</a:t>
            </a:r>
            <a:r>
              <a:rPr lang="en-US" sz="4000">
                <a:solidFill>
                  <a:schemeClr val="tx2"/>
                </a:solidFill>
                <a:latin typeface="Arial" pitchFamily="34" charset="0"/>
                <a:ea typeface="Calibri"/>
                <a:cs typeface="Arial" pitchFamily="34" charset="0"/>
              </a:rPr>
              <a:t>=&gt; </a:t>
            </a:r>
            <a:r>
              <a:rPr lang="vi-VN" sz="4000">
                <a:solidFill>
                  <a:schemeClr val="tx2"/>
                </a:solidFill>
                <a:latin typeface="Arial" pitchFamily="34" charset="0"/>
                <a:ea typeface="Calibri"/>
                <a:cs typeface="Arial" pitchFamily="34" charset="0"/>
              </a:rPr>
              <a:t>nguy cơ thiếu máu cơ tim, rối loạn nhịp tim, hoặc vỡ phình động mạch. </a:t>
            </a:r>
            <a:endParaRPr lang="en-US" sz="4000">
              <a:solidFill>
                <a:schemeClr val="tx2"/>
              </a:solidFill>
              <a:latin typeface="Arial" pitchFamily="34" charset="0"/>
              <a:ea typeface="Calibri"/>
              <a:cs typeface="Arial" pitchFamily="34" charset="0"/>
            </a:endParaRPr>
          </a:p>
          <a:p>
            <a:pPr marL="571500" lvl="0" indent="-571500">
              <a:lnSpc>
                <a:spcPct val="150000"/>
              </a:lnSpc>
              <a:spcAft>
                <a:spcPts val="1000"/>
              </a:spcAft>
              <a:buFont typeface="Wingdings" pitchFamily="2" charset="2"/>
              <a:buChar char="ü"/>
              <a:tabLst>
                <a:tab pos="5264150" algn="l"/>
              </a:tabLst>
            </a:pPr>
            <a:r>
              <a:rPr lang="en-US" sz="4000">
                <a:solidFill>
                  <a:schemeClr val="tx2"/>
                </a:solidFill>
                <a:latin typeface="Arial" pitchFamily="34" charset="0"/>
                <a:ea typeface="Calibri"/>
                <a:cs typeface="Arial" pitchFamily="34" charset="0"/>
              </a:rPr>
              <a:t>Do vậy p</a:t>
            </a:r>
            <a:r>
              <a:rPr lang="vi-VN" sz="4000">
                <a:solidFill>
                  <a:schemeClr val="tx2"/>
                </a:solidFill>
                <a:latin typeface="Arial" pitchFamily="34" charset="0"/>
                <a:ea typeface="Calibri"/>
                <a:cs typeface="Arial" pitchFamily="34" charset="0"/>
              </a:rPr>
              <a:t>hụ nữ mắc bệnh tim không có triệu chứng trong suốt thai kỳ đều có thể chuyển dạ và sinh </a:t>
            </a:r>
            <a:r>
              <a:rPr lang="en-US" sz="4000">
                <a:solidFill>
                  <a:schemeClr val="tx2"/>
                </a:solidFill>
                <a:latin typeface="Arial" pitchFamily="34" charset="0"/>
                <a:ea typeface="Calibri"/>
                <a:cs typeface="Arial" pitchFamily="34" charset="0"/>
              </a:rPr>
              <a:t>thường </a:t>
            </a:r>
            <a:r>
              <a:rPr lang="vi-VN" sz="4000">
                <a:solidFill>
                  <a:schemeClr val="tx2"/>
                </a:solidFill>
                <a:latin typeface="Arial" pitchFamily="34" charset="0"/>
                <a:ea typeface="Calibri"/>
                <a:cs typeface="Arial" pitchFamily="34" charset="0"/>
              </a:rPr>
              <a:t>nếu kiểm soát giảm đau tốt</a:t>
            </a:r>
            <a:r>
              <a:rPr lang="en-US" sz="4000">
                <a:solidFill>
                  <a:schemeClr val="tx2"/>
                </a:solidFill>
                <a:latin typeface="Arial" pitchFamily="34" charset="0"/>
                <a:ea typeface="Calibri"/>
                <a:cs typeface="Arial" pitchFamily="34" charset="0"/>
              </a:rPr>
              <a:t> để </a:t>
            </a:r>
          </a:p>
          <a:p>
            <a:pPr marL="571500" lvl="0" indent="-571500">
              <a:lnSpc>
                <a:spcPct val="150000"/>
              </a:lnSpc>
              <a:spcAft>
                <a:spcPts val="1000"/>
              </a:spcAft>
              <a:buFont typeface="Wingdings" pitchFamily="2" charset="2"/>
              <a:buChar char="ü"/>
              <a:tabLst>
                <a:tab pos="5264150" algn="l"/>
              </a:tabLst>
            </a:pPr>
            <a:r>
              <a:rPr lang="en-US" sz="4000">
                <a:solidFill>
                  <a:schemeClr val="tx2"/>
                </a:solidFill>
                <a:latin typeface="Arial" pitchFamily="34" charset="0"/>
                <a:ea typeface="Calibri"/>
                <a:cs typeface="Arial" pitchFamily="34" charset="0"/>
              </a:rPr>
              <a:t>Giảm đau chuyển dạ hiệu quả giúp ổn định tim phổi và huyết động hơn </a:t>
            </a:r>
            <a:endParaRPr lang="vi-VN" sz="40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6353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0" y="1"/>
            <a:ext cx="24377650" cy="1804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Work Sans Light" pitchFamily="2" charset="77"/>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529750"/>
            <a:ext cx="24377650" cy="11862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Work Sans Light" pitchFamily="2" charset="77"/>
              </a:rPr>
              <a:t>Choudhury M. Neuraxial anaesthesia in parturient with cardiac disease. </a:t>
            </a:r>
            <a:r>
              <a:rPr lang="en-US" i="1">
                <a:solidFill>
                  <a:srgbClr val="FFFFFF"/>
                </a:solidFill>
                <a:latin typeface="Work Sans Light" pitchFamily="2" charset="77"/>
              </a:rPr>
              <a:t>Indian J Anaesth</a:t>
            </a:r>
            <a:r>
              <a:rPr lang="en-US">
                <a:solidFill>
                  <a:srgbClr val="FFFFFF"/>
                </a:solidFill>
                <a:latin typeface="Work Sans Light" pitchFamily="2" charset="77"/>
              </a:rPr>
              <a:t>. 2018;62(9):682-690. </a:t>
            </a:r>
            <a:endParaRPr lang="en-US" dirty="0">
              <a:solidFill>
                <a:srgbClr val="FFFFFF"/>
              </a:solidFill>
              <a:latin typeface="Work Sans Light" pitchFamily="2" charset="77"/>
            </a:endParaRPr>
          </a:p>
        </p:txBody>
      </p:sp>
      <p:sp>
        <p:nvSpPr>
          <p:cNvPr id="15" name="TextBox 14">
            <a:extLst>
              <a:ext uri="{FF2B5EF4-FFF2-40B4-BE49-F238E27FC236}">
                <a16:creationId xmlns:a16="http://schemas.microsoft.com/office/drawing/2014/main" id="{B6801F2A-EDCF-EF46-8095-BCF86DCFB59F}"/>
              </a:ext>
            </a:extLst>
          </p:cNvPr>
          <p:cNvSpPr txBox="1"/>
          <p:nvPr/>
        </p:nvSpPr>
        <p:spPr>
          <a:xfrm>
            <a:off x="6862323" y="301879"/>
            <a:ext cx="12768239" cy="1200329"/>
          </a:xfrm>
          <a:prstGeom prst="rect">
            <a:avLst/>
          </a:prstGeom>
          <a:noFill/>
        </p:spPr>
        <p:txBody>
          <a:bodyPr wrap="none" rtlCol="0" anchor="t">
            <a:spAutoFit/>
          </a:bodyPr>
          <a:lstStyle/>
          <a:p>
            <a:pPr algn="ctr"/>
            <a:r>
              <a:rPr lang="en-US" sz="7200" b="1">
                <a:solidFill>
                  <a:srgbClr val="FFFFFF"/>
                </a:solidFill>
                <a:latin typeface="Merriweather Black" pitchFamily="2" charset="77"/>
                <a:cs typeface="Poppins" pitchFamily="2" charset="77"/>
              </a:rPr>
              <a:t>P</a:t>
            </a:r>
            <a:r>
              <a:rPr lang="vi-VN" sz="7200" b="1">
                <a:solidFill>
                  <a:srgbClr val="FFFFFF"/>
                </a:solidFill>
                <a:latin typeface="Merriweather Black" pitchFamily="2" charset="77"/>
                <a:cs typeface="Poppins" pitchFamily="2" charset="77"/>
              </a:rPr>
              <a:t>hương pháp gâ</a:t>
            </a:r>
            <a:r>
              <a:rPr lang="en-US" sz="7200" b="1">
                <a:solidFill>
                  <a:srgbClr val="FFFFFF"/>
                </a:solidFill>
                <a:latin typeface="Merriweather Black" pitchFamily="2" charset="77"/>
                <a:cs typeface="Poppins" pitchFamily="2" charset="77"/>
              </a:rPr>
              <a:t>y tê tủy sống</a:t>
            </a:r>
            <a:endParaRPr lang="vi-VN" sz="7200" b="1" dirty="0">
              <a:solidFill>
                <a:srgbClr val="FFFFFF"/>
              </a:solidFill>
              <a:latin typeface="Merriweather Black" pitchFamily="2" charset="77"/>
              <a:cs typeface="Poppins" pitchFamily="2" charset="77"/>
            </a:endParaRPr>
          </a:p>
        </p:txBody>
      </p:sp>
      <p:sp>
        <p:nvSpPr>
          <p:cNvPr id="2" name="Rectangle 1"/>
          <p:cNvSpPr/>
          <p:nvPr/>
        </p:nvSpPr>
        <p:spPr>
          <a:xfrm>
            <a:off x="2852177" y="6079484"/>
            <a:ext cx="15465598" cy="5724644"/>
          </a:xfrm>
          <a:prstGeom prst="rect">
            <a:avLst/>
          </a:prstGeom>
          <a:ln>
            <a:solidFill>
              <a:schemeClr val="accent6"/>
            </a:solidFill>
          </a:ln>
        </p:spPr>
        <p:txBody>
          <a:bodyPr wrap="square">
            <a:spAutoFit/>
          </a:bodyPr>
          <a:lstStyle/>
          <a:p>
            <a:pPr lvl="0">
              <a:lnSpc>
                <a:spcPct val="150000"/>
              </a:lnSpc>
            </a:pPr>
            <a:r>
              <a:rPr lang="vi-VN" sz="4400" b="1">
                <a:solidFill>
                  <a:srgbClr val="00B050"/>
                </a:solidFill>
                <a:latin typeface="Arial" pitchFamily="34" charset="0"/>
                <a:ea typeface="League Spartan" charset="0"/>
                <a:cs typeface="Arial" pitchFamily="34" charset="0"/>
              </a:rPr>
              <a:t>Chống chỉ định</a:t>
            </a:r>
            <a:r>
              <a:rPr lang="en-US" sz="4400" b="1">
                <a:solidFill>
                  <a:srgbClr val="00B050"/>
                </a:solidFill>
                <a:latin typeface="Arial" pitchFamily="34" charset="0"/>
                <a:ea typeface="League Spartan" charset="0"/>
                <a:cs typeface="Arial" pitchFamily="34" charset="0"/>
              </a:rPr>
              <a:t>:</a:t>
            </a:r>
            <a:endParaRPr lang="vi-VN" sz="4400" b="1">
              <a:solidFill>
                <a:srgbClr val="00B050"/>
              </a:solidFill>
              <a:latin typeface="Arial" pitchFamily="34" charset="0"/>
              <a:ea typeface="League Spartan" charset="0"/>
              <a:cs typeface="Arial" pitchFamily="34" charset="0"/>
            </a:endParaRPr>
          </a:p>
          <a:p>
            <a:pPr marL="571500" lvl="0" indent="-571500">
              <a:lnSpc>
                <a:spcPct val="150000"/>
              </a:lnSpc>
              <a:buFont typeface="Wingdings" pitchFamily="2" charset="2"/>
              <a:buChar char="ü"/>
            </a:pPr>
            <a:r>
              <a:rPr lang="vi-VN" sz="4000">
                <a:solidFill>
                  <a:srgbClr val="00B050"/>
                </a:solidFill>
                <a:latin typeface="Arial" pitchFamily="34" charset="0"/>
                <a:ea typeface="League Spartan" charset="0"/>
                <a:cs typeface="Arial" pitchFamily="34" charset="0"/>
              </a:rPr>
              <a:t>Bệnh nhân từ chối</a:t>
            </a:r>
          </a:p>
          <a:p>
            <a:pPr marL="571500" lvl="0" indent="-571500">
              <a:lnSpc>
                <a:spcPct val="150000"/>
              </a:lnSpc>
              <a:buFont typeface="Wingdings" pitchFamily="2" charset="2"/>
              <a:buChar char="ü"/>
            </a:pPr>
            <a:r>
              <a:rPr lang="vi-VN" sz="4000">
                <a:solidFill>
                  <a:srgbClr val="00B050"/>
                </a:solidFill>
                <a:latin typeface="Arial" pitchFamily="34" charset="0"/>
                <a:ea typeface="League Spartan" charset="0"/>
                <a:cs typeface="Arial" pitchFamily="34" charset="0"/>
              </a:rPr>
              <a:t>Dự kiến ​​chảy máu nghiêm trọng khi điều trị chống đông máu</a:t>
            </a:r>
          </a:p>
          <a:p>
            <a:pPr marL="571500" lvl="0" indent="-571500">
              <a:lnSpc>
                <a:spcPct val="150000"/>
              </a:lnSpc>
              <a:buFont typeface="Wingdings" pitchFamily="2" charset="2"/>
              <a:buChar char="ü"/>
            </a:pPr>
            <a:r>
              <a:rPr lang="en-US" sz="4000">
                <a:solidFill>
                  <a:srgbClr val="00B050"/>
                </a:solidFill>
                <a:latin typeface="Arial" pitchFamily="34" charset="0"/>
                <a:ea typeface="League Spartan" charset="0"/>
                <a:cs typeface="Arial" pitchFamily="34" charset="0"/>
              </a:rPr>
              <a:t>X</a:t>
            </a:r>
            <a:r>
              <a:rPr lang="vi-VN" sz="4000">
                <a:solidFill>
                  <a:srgbClr val="00B050"/>
                </a:solidFill>
                <a:latin typeface="Arial" pitchFamily="34" charset="0"/>
                <a:ea typeface="League Spartan" charset="0"/>
                <a:cs typeface="Arial" pitchFamily="34" charset="0"/>
              </a:rPr>
              <a:t>uất huyết không kiểm soát</a:t>
            </a:r>
          </a:p>
          <a:p>
            <a:pPr marL="571500" lvl="0" indent="-571500">
              <a:lnSpc>
                <a:spcPct val="150000"/>
              </a:lnSpc>
              <a:buFont typeface="Wingdings" pitchFamily="2" charset="2"/>
              <a:buChar char="ü"/>
            </a:pPr>
            <a:r>
              <a:rPr lang="en-US" sz="4000">
                <a:solidFill>
                  <a:srgbClr val="00B050"/>
                </a:solidFill>
                <a:latin typeface="Arial" pitchFamily="34" charset="0"/>
                <a:ea typeface="League Spartan" charset="0"/>
                <a:cs typeface="Arial" pitchFamily="34" charset="0"/>
              </a:rPr>
              <a:t>G</a:t>
            </a:r>
            <a:r>
              <a:rPr lang="vi-VN" sz="4000">
                <a:solidFill>
                  <a:srgbClr val="00B050"/>
                </a:solidFill>
                <a:latin typeface="Arial" pitchFamily="34" charset="0"/>
                <a:ea typeface="League Spartan" charset="0"/>
                <a:cs typeface="Arial" pitchFamily="34" charset="0"/>
              </a:rPr>
              <a:t>iảm thể tích máu nghiêm trọng</a:t>
            </a:r>
          </a:p>
          <a:p>
            <a:pPr marL="571500" lvl="0" indent="-571500">
              <a:lnSpc>
                <a:spcPct val="150000"/>
              </a:lnSpc>
              <a:buFont typeface="Wingdings" pitchFamily="2" charset="2"/>
              <a:buChar char="ü"/>
            </a:pPr>
            <a:r>
              <a:rPr lang="vi-VN" sz="4000">
                <a:solidFill>
                  <a:srgbClr val="00B050"/>
                </a:solidFill>
                <a:latin typeface="Arial" pitchFamily="34" charset="0"/>
                <a:ea typeface="League Spartan" charset="0"/>
                <a:cs typeface="Arial" pitchFamily="34" charset="0"/>
              </a:rPr>
              <a:t>Biến dạng cột sống nặng.</a:t>
            </a:r>
            <a:endParaRPr lang="en-US" sz="4000" dirty="0">
              <a:solidFill>
                <a:srgbClr val="00B050"/>
              </a:solidFill>
              <a:latin typeface="Arial" pitchFamily="34" charset="0"/>
              <a:ea typeface="League Spartan" charset="0"/>
              <a:cs typeface="Arial" pitchFamily="34" charset="0"/>
            </a:endParaRPr>
          </a:p>
        </p:txBody>
      </p:sp>
      <p:sp>
        <p:nvSpPr>
          <p:cNvPr id="3" name="Rectangle 2"/>
          <p:cNvSpPr/>
          <p:nvPr/>
        </p:nvSpPr>
        <p:spPr>
          <a:xfrm>
            <a:off x="281974" y="2066924"/>
            <a:ext cx="23393572" cy="3785652"/>
          </a:xfrm>
          <a:prstGeom prst="rect">
            <a:avLst/>
          </a:prstGeom>
        </p:spPr>
        <p:txBody>
          <a:bodyPr wrap="square">
            <a:spAutoFit/>
          </a:bodyPr>
          <a:lstStyle/>
          <a:p>
            <a:pPr marL="571500" lvl="0" indent="-571500">
              <a:lnSpc>
                <a:spcPct val="150000"/>
              </a:lnSpc>
              <a:buFont typeface="Wingdings" pitchFamily="2" charset="2"/>
              <a:buChar char="ü"/>
            </a:pPr>
            <a:r>
              <a:rPr lang="vi-VN" sz="4000">
                <a:solidFill>
                  <a:srgbClr val="000000"/>
                </a:solidFill>
                <a:latin typeface="Arial" pitchFamily="34" charset="0"/>
                <a:ea typeface="League Spartan" charset="0"/>
                <a:cs typeface="Arial" pitchFamily="34" charset="0"/>
              </a:rPr>
              <a:t>Nên cân nhắc gây tê </a:t>
            </a:r>
            <a:r>
              <a:rPr lang="en-US" sz="4000">
                <a:solidFill>
                  <a:srgbClr val="000000"/>
                </a:solidFill>
                <a:latin typeface="Arial" pitchFamily="34" charset="0"/>
                <a:ea typeface="League Spartan" charset="0"/>
                <a:cs typeface="Arial" pitchFamily="34" charset="0"/>
              </a:rPr>
              <a:t>tủy sống </a:t>
            </a:r>
            <a:r>
              <a:rPr lang="vi-VN" sz="4000">
                <a:solidFill>
                  <a:srgbClr val="000000"/>
                </a:solidFill>
                <a:latin typeface="Arial" pitchFamily="34" charset="0"/>
                <a:ea typeface="League Spartan" charset="0"/>
                <a:cs typeface="Arial" pitchFamily="34" charset="0"/>
              </a:rPr>
              <a:t>cho hầu hết các bệnh nhân mắc bệnh tim được mổ lấy thai. </a:t>
            </a:r>
            <a:endParaRPr lang="en-US" sz="4000">
              <a:solidFill>
                <a:srgbClr val="000000"/>
              </a:solidFill>
              <a:latin typeface="Arial" pitchFamily="34" charset="0"/>
              <a:ea typeface="League Spartan" charset="0"/>
              <a:cs typeface="Arial" pitchFamily="34" charset="0"/>
            </a:endParaRPr>
          </a:p>
          <a:p>
            <a:pPr marL="571500" lvl="0" indent="-571500">
              <a:lnSpc>
                <a:spcPct val="150000"/>
              </a:lnSpc>
              <a:buFont typeface="Wingdings" pitchFamily="2" charset="2"/>
              <a:buChar char="ü"/>
            </a:pPr>
            <a:r>
              <a:rPr lang="en-US" sz="4000">
                <a:solidFill>
                  <a:srgbClr val="000000"/>
                </a:solidFill>
                <a:latin typeface="Arial" pitchFamily="34" charset="0"/>
                <a:ea typeface="League Spartan" charset="0"/>
                <a:cs typeface="Arial" pitchFamily="34" charset="0"/>
              </a:rPr>
              <a:t>Vì đó là </a:t>
            </a:r>
            <a:r>
              <a:rPr lang="vi-VN" sz="4000">
                <a:solidFill>
                  <a:srgbClr val="000000"/>
                </a:solidFill>
                <a:latin typeface="Arial" pitchFamily="34" charset="0"/>
                <a:ea typeface="League Spartan" charset="0"/>
                <a:cs typeface="Arial" pitchFamily="34" charset="0"/>
              </a:rPr>
              <a:t>cơ hội cho người mẹ tỉnh táo để sinh</a:t>
            </a:r>
            <a:r>
              <a:rPr lang="en-US" sz="4000">
                <a:solidFill>
                  <a:srgbClr val="000000"/>
                </a:solidFill>
                <a:latin typeface="Arial" pitchFamily="34" charset="0"/>
                <a:ea typeface="League Spartan" charset="0"/>
                <a:cs typeface="Arial" pitchFamily="34" charset="0"/>
              </a:rPr>
              <a:t> </a:t>
            </a:r>
            <a:r>
              <a:rPr lang="vi-VN" sz="4000">
                <a:solidFill>
                  <a:srgbClr val="000000"/>
                </a:solidFill>
                <a:latin typeface="Arial" pitchFamily="34" charset="0"/>
                <a:ea typeface="League Spartan" charset="0"/>
                <a:cs typeface="Arial" pitchFamily="34" charset="0"/>
              </a:rPr>
              <a:t>của con mình</a:t>
            </a:r>
            <a:r>
              <a:rPr lang="en-US" sz="4000">
                <a:solidFill>
                  <a:srgbClr val="000000"/>
                </a:solidFill>
                <a:latin typeface="Arial" pitchFamily="34" charset="0"/>
                <a:ea typeface="League Spartan" charset="0"/>
                <a:cs typeface="Arial" pitchFamily="34" charset="0"/>
              </a:rPr>
              <a:t>, </a:t>
            </a:r>
            <a:r>
              <a:rPr lang="vi-VN" sz="4000">
                <a:solidFill>
                  <a:srgbClr val="000000"/>
                </a:solidFill>
                <a:latin typeface="Arial" pitchFamily="34" charset="0"/>
                <a:ea typeface="League Spartan" charset="0"/>
                <a:cs typeface="Arial" pitchFamily="34" charset="0"/>
              </a:rPr>
              <a:t>tránh những rủi ro chung</a:t>
            </a:r>
            <a:r>
              <a:rPr lang="en-US" sz="4000">
                <a:solidFill>
                  <a:srgbClr val="000000"/>
                </a:solidFill>
                <a:latin typeface="Arial" pitchFamily="34" charset="0"/>
                <a:ea typeface="League Spartan" charset="0"/>
                <a:cs typeface="Arial" pitchFamily="34" charset="0"/>
              </a:rPr>
              <a:t> </a:t>
            </a:r>
            <a:r>
              <a:rPr lang="vi-VN" sz="4000">
                <a:solidFill>
                  <a:srgbClr val="000000"/>
                </a:solidFill>
                <a:latin typeface="Arial" pitchFamily="34" charset="0"/>
                <a:ea typeface="League Spartan" charset="0"/>
                <a:cs typeface="Arial" pitchFamily="34" charset="0"/>
              </a:rPr>
              <a:t>gây mê và thông khí áp lực dươn</a:t>
            </a:r>
            <a:r>
              <a:rPr lang="en-US" sz="4000">
                <a:solidFill>
                  <a:srgbClr val="000000"/>
                </a:solidFill>
                <a:latin typeface="Arial" pitchFamily="34" charset="0"/>
                <a:ea typeface="League Spartan" charset="0"/>
                <a:cs typeface="Arial" pitchFamily="34" charset="0"/>
              </a:rPr>
              <a:t>g</a:t>
            </a:r>
          </a:p>
          <a:p>
            <a:pPr marL="571500" lvl="0" indent="-571500">
              <a:lnSpc>
                <a:spcPct val="150000"/>
              </a:lnSpc>
              <a:buFont typeface="Wingdings" pitchFamily="2" charset="2"/>
              <a:buChar char="ü"/>
            </a:pPr>
            <a:r>
              <a:rPr lang="en-US" sz="4000">
                <a:solidFill>
                  <a:srgbClr val="000000"/>
                </a:solidFill>
                <a:latin typeface="Arial" pitchFamily="34" charset="0"/>
                <a:ea typeface="League Spartan" charset="0"/>
                <a:cs typeface="Arial" pitchFamily="34" charset="0"/>
              </a:rPr>
              <a:t>Tuy nhiên không phải trường hợp nào cũng thực hiện được.</a:t>
            </a:r>
          </a:p>
        </p:txBody>
      </p:sp>
    </p:spTree>
    <p:extLst>
      <p:ext uri="{BB962C8B-B14F-4D97-AF65-F5344CB8AC3E}">
        <p14:creationId xmlns:p14="http://schemas.microsoft.com/office/powerpoint/2010/main" val="167267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0" y="0"/>
            <a:ext cx="24377650" cy="199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Work Sans Light" pitchFamily="2" charset="77"/>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702746"/>
            <a:ext cx="24377650" cy="1013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Work Sans Light" pitchFamily="2" charset="77"/>
              </a:rPr>
              <a:t>Choudhury M. Neuraxial anaesthesia in parturient with cardiac disease. </a:t>
            </a:r>
            <a:r>
              <a:rPr lang="en-US" i="1">
                <a:solidFill>
                  <a:srgbClr val="FFFFFF"/>
                </a:solidFill>
                <a:latin typeface="Work Sans Light" pitchFamily="2" charset="77"/>
              </a:rPr>
              <a:t>Indian J Anaesth. </a:t>
            </a:r>
            <a:r>
              <a:rPr lang="en-US">
                <a:solidFill>
                  <a:srgbClr val="FFFFFF"/>
                </a:solidFill>
                <a:latin typeface="Work Sans Light" pitchFamily="2" charset="77"/>
              </a:rPr>
              <a:t>2018;62(9):682-690. </a:t>
            </a:r>
            <a:endParaRPr lang="en-US" dirty="0">
              <a:solidFill>
                <a:srgbClr val="FFFFFF"/>
              </a:solidFill>
              <a:latin typeface="Work Sans Light" pitchFamily="2" charset="77"/>
            </a:endParaRPr>
          </a:p>
        </p:txBody>
      </p:sp>
      <p:sp>
        <p:nvSpPr>
          <p:cNvPr id="15" name="TextBox 14">
            <a:extLst>
              <a:ext uri="{FF2B5EF4-FFF2-40B4-BE49-F238E27FC236}">
                <a16:creationId xmlns:a16="http://schemas.microsoft.com/office/drawing/2014/main" id="{B6801F2A-EDCF-EF46-8095-BCF86DCFB59F}"/>
              </a:ext>
            </a:extLst>
          </p:cNvPr>
          <p:cNvSpPr txBox="1"/>
          <p:nvPr/>
        </p:nvSpPr>
        <p:spPr>
          <a:xfrm>
            <a:off x="6307501" y="395241"/>
            <a:ext cx="14911454" cy="1200329"/>
          </a:xfrm>
          <a:prstGeom prst="rect">
            <a:avLst/>
          </a:prstGeom>
          <a:noFill/>
        </p:spPr>
        <p:txBody>
          <a:bodyPr wrap="none" rtlCol="0" anchor="t">
            <a:spAutoFit/>
          </a:bodyPr>
          <a:lstStyle/>
          <a:p>
            <a:pPr algn="ctr"/>
            <a:r>
              <a:rPr lang="en-US" sz="7200" b="1">
                <a:solidFill>
                  <a:srgbClr val="FFFFFF"/>
                </a:solidFill>
                <a:latin typeface="Merriweather Black" pitchFamily="2" charset="77"/>
                <a:cs typeface="Poppins" pitchFamily="2" charset="77"/>
              </a:rPr>
              <a:t>P</a:t>
            </a:r>
            <a:r>
              <a:rPr lang="vi-VN" sz="7200" b="1">
                <a:solidFill>
                  <a:srgbClr val="FFFFFF"/>
                </a:solidFill>
                <a:latin typeface="Merriweather Black" pitchFamily="2" charset="77"/>
                <a:cs typeface="Poppins" pitchFamily="2" charset="77"/>
              </a:rPr>
              <a:t>hương pháp gâ</a:t>
            </a:r>
            <a:r>
              <a:rPr lang="en-US" sz="7200" b="1">
                <a:solidFill>
                  <a:srgbClr val="FFFFFF"/>
                </a:solidFill>
                <a:latin typeface="Merriweather Black" pitchFamily="2" charset="77"/>
                <a:cs typeface="Poppins" pitchFamily="2" charset="77"/>
              </a:rPr>
              <a:t>y mê nội khí quản</a:t>
            </a:r>
            <a:endParaRPr lang="vi-VN" sz="7200" b="1" dirty="0">
              <a:solidFill>
                <a:srgbClr val="FFFFFF"/>
              </a:solidFill>
              <a:latin typeface="Merriweather Black" pitchFamily="2" charset="77"/>
              <a:cs typeface="Poppins" pitchFamily="2" charset="77"/>
            </a:endParaRPr>
          </a:p>
        </p:txBody>
      </p:sp>
      <p:sp>
        <p:nvSpPr>
          <p:cNvPr id="9" name="TextBox 8">
            <a:extLst>
              <a:ext uri="{FF2B5EF4-FFF2-40B4-BE49-F238E27FC236}">
                <a16:creationId xmlns:a16="http://schemas.microsoft.com/office/drawing/2014/main" id="{7A5FC431-6020-B148-98CC-28D25EB634AA}"/>
              </a:ext>
            </a:extLst>
          </p:cNvPr>
          <p:cNvSpPr txBox="1"/>
          <p:nvPr/>
        </p:nvSpPr>
        <p:spPr>
          <a:xfrm>
            <a:off x="12403409" y="3440727"/>
            <a:ext cx="10714696" cy="7325082"/>
          </a:xfrm>
          <a:prstGeom prst="rect">
            <a:avLst/>
          </a:prstGeom>
          <a:noFill/>
        </p:spPr>
        <p:txBody>
          <a:bodyPr wrap="square" rtlCol="0" anchor="ctr" anchorCtr="0">
            <a:spAutoFit/>
          </a:bodyPr>
          <a:lstStyle/>
          <a:p>
            <a:pPr marL="571500" indent="-571500">
              <a:lnSpc>
                <a:spcPct val="150000"/>
              </a:lnSpc>
              <a:buFont typeface="Wingdings" pitchFamily="2" charset="2"/>
              <a:buChar char="ü"/>
            </a:pPr>
            <a:r>
              <a:rPr lang="en-US" sz="4000" dirty="0" err="1">
                <a:solidFill>
                  <a:srgbClr val="000000"/>
                </a:solidFill>
                <a:latin typeface="Arial" pitchFamily="34" charset="0"/>
                <a:ea typeface="League Spartan" charset="0"/>
                <a:cs typeface="Arial" pitchFamily="34" charset="0"/>
              </a:rPr>
              <a:t>Trường</a:t>
            </a:r>
            <a:r>
              <a:rPr lang="en-US" sz="4000" dirty="0">
                <a:solidFill>
                  <a:srgbClr val="000000"/>
                </a:solidFill>
                <a:latin typeface="Arial" pitchFamily="34" charset="0"/>
                <a:ea typeface="League Spartan" charset="0"/>
                <a:cs typeface="Arial" pitchFamily="34" charset="0"/>
              </a:rPr>
              <a:t> </a:t>
            </a:r>
            <a:r>
              <a:rPr lang="en-US" sz="4000" dirty="0" err="1">
                <a:solidFill>
                  <a:srgbClr val="000000"/>
                </a:solidFill>
                <a:latin typeface="Arial" pitchFamily="34" charset="0"/>
                <a:ea typeface="League Spartan" charset="0"/>
                <a:cs typeface="Arial" pitchFamily="34" charset="0"/>
              </a:rPr>
              <a:t>hợp</a:t>
            </a:r>
            <a:r>
              <a:rPr lang="en-US" sz="4000" dirty="0">
                <a:solidFill>
                  <a:srgbClr val="000000"/>
                </a:solidFill>
                <a:latin typeface="Arial" pitchFamily="34" charset="0"/>
                <a:ea typeface="League Spartan" charset="0"/>
                <a:cs typeface="Arial" pitchFamily="34" charset="0"/>
              </a:rPr>
              <a:t> </a:t>
            </a:r>
            <a:r>
              <a:rPr lang="en-US" sz="4000" dirty="0" err="1">
                <a:solidFill>
                  <a:srgbClr val="000000"/>
                </a:solidFill>
                <a:latin typeface="Arial" pitchFamily="34" charset="0"/>
                <a:ea typeface="League Spartan" charset="0"/>
                <a:cs typeface="Arial" pitchFamily="34" charset="0"/>
              </a:rPr>
              <a:t>cấp</a:t>
            </a:r>
            <a:r>
              <a:rPr lang="en-US" sz="4000" dirty="0">
                <a:solidFill>
                  <a:srgbClr val="000000"/>
                </a:solidFill>
                <a:latin typeface="Arial" pitchFamily="34" charset="0"/>
                <a:ea typeface="League Spartan" charset="0"/>
                <a:cs typeface="Arial" pitchFamily="34" charset="0"/>
              </a:rPr>
              <a:t> </a:t>
            </a:r>
            <a:r>
              <a:rPr lang="en-US" sz="4000" dirty="0" err="1">
                <a:solidFill>
                  <a:srgbClr val="000000"/>
                </a:solidFill>
                <a:latin typeface="Arial" pitchFamily="34" charset="0"/>
                <a:ea typeface="League Spartan" charset="0"/>
                <a:cs typeface="Arial" pitchFamily="34" charset="0"/>
              </a:rPr>
              <a:t>cứu</a:t>
            </a:r>
            <a:r>
              <a:rPr lang="en-US" sz="4000" dirty="0">
                <a:solidFill>
                  <a:srgbClr val="000000"/>
                </a:solidFill>
                <a:latin typeface="Arial" pitchFamily="34" charset="0"/>
                <a:ea typeface="League Spartan" charset="0"/>
                <a:cs typeface="Arial" pitchFamily="34" charset="0"/>
              </a:rPr>
              <a:t>: </a:t>
            </a:r>
          </a:p>
          <a:p>
            <a:pPr marL="571500" indent="-571500">
              <a:lnSpc>
                <a:spcPct val="150000"/>
              </a:lnSpc>
              <a:buFont typeface="Arial" pitchFamily="34" charset="0"/>
              <a:buChar char="•"/>
            </a:pPr>
            <a:r>
              <a:rPr lang="vi-VN" sz="4000" dirty="0">
                <a:solidFill>
                  <a:srgbClr val="383636"/>
                </a:solidFill>
                <a:latin typeface="Lato"/>
              </a:rPr>
              <a:t>Nhau bong non, sa dây rốn, </a:t>
            </a:r>
            <a:endParaRPr lang="en-US" sz="4000" dirty="0">
              <a:solidFill>
                <a:srgbClr val="383636"/>
              </a:solidFill>
              <a:latin typeface="Lato"/>
            </a:endParaRPr>
          </a:p>
          <a:p>
            <a:pPr marL="571500" indent="-571500">
              <a:lnSpc>
                <a:spcPct val="150000"/>
              </a:lnSpc>
              <a:buFont typeface="Arial" pitchFamily="34" charset="0"/>
              <a:buChar char="•"/>
            </a:pPr>
            <a:r>
              <a:rPr lang="vi-VN" sz="4000" dirty="0">
                <a:solidFill>
                  <a:srgbClr val="383636"/>
                </a:solidFill>
                <a:latin typeface="Lato"/>
              </a:rPr>
              <a:t>vỡ tử cung hoặc</a:t>
            </a:r>
            <a:endParaRPr lang="en-US" sz="4000" dirty="0">
              <a:solidFill>
                <a:srgbClr val="383636"/>
              </a:solidFill>
              <a:latin typeface="Lato"/>
            </a:endParaRPr>
          </a:p>
          <a:p>
            <a:pPr marL="571500" indent="-571500">
              <a:lnSpc>
                <a:spcPct val="150000"/>
              </a:lnSpc>
              <a:buFont typeface="Arial" pitchFamily="34" charset="0"/>
              <a:buChar char="•"/>
            </a:pPr>
            <a:r>
              <a:rPr lang="vi-VN" sz="4000" dirty="0">
                <a:solidFill>
                  <a:srgbClr val="383636"/>
                </a:solidFill>
                <a:latin typeface="Lato"/>
              </a:rPr>
              <a:t> </a:t>
            </a:r>
            <a:r>
              <a:rPr lang="en-US" sz="4000" dirty="0">
                <a:solidFill>
                  <a:srgbClr val="383636"/>
                </a:solidFill>
                <a:latin typeface="Lato"/>
              </a:rPr>
              <a:t>Phong </a:t>
            </a:r>
            <a:r>
              <a:rPr lang="en-US" sz="4000" dirty="0" err="1">
                <a:solidFill>
                  <a:srgbClr val="383636"/>
                </a:solidFill>
                <a:latin typeface="Lato"/>
              </a:rPr>
              <a:t>huyết</a:t>
            </a:r>
            <a:r>
              <a:rPr lang="vi-VN" sz="4000" dirty="0">
                <a:solidFill>
                  <a:srgbClr val="383636"/>
                </a:solidFill>
                <a:latin typeface="Lato"/>
              </a:rPr>
              <a:t> tử cung nhau</a:t>
            </a:r>
            <a:endParaRPr lang="en-US" sz="4000" dirty="0">
              <a:solidFill>
                <a:srgbClr val="383636"/>
              </a:solidFill>
              <a:latin typeface="Lato"/>
            </a:endParaRPr>
          </a:p>
          <a:p>
            <a:pPr marL="571500" indent="-571500">
              <a:lnSpc>
                <a:spcPct val="150000"/>
              </a:lnSpc>
              <a:buFont typeface="Arial" pitchFamily="34" charset="0"/>
              <a:buChar char="•"/>
            </a:pPr>
            <a:r>
              <a:rPr lang="en-US" sz="4000" dirty="0" err="1">
                <a:solidFill>
                  <a:srgbClr val="383636"/>
                </a:solidFill>
                <a:latin typeface="Lato"/>
              </a:rPr>
              <a:t>Nhau</a:t>
            </a:r>
            <a:r>
              <a:rPr lang="en-US" sz="4000" dirty="0">
                <a:solidFill>
                  <a:srgbClr val="383636"/>
                </a:solidFill>
                <a:latin typeface="Lato"/>
              </a:rPr>
              <a:t> </a:t>
            </a:r>
            <a:r>
              <a:rPr lang="en-US" sz="4000" dirty="0" err="1">
                <a:solidFill>
                  <a:srgbClr val="383636"/>
                </a:solidFill>
                <a:latin typeface="Lato"/>
              </a:rPr>
              <a:t>tiền</a:t>
            </a:r>
            <a:r>
              <a:rPr lang="en-US" sz="4000" dirty="0">
                <a:solidFill>
                  <a:srgbClr val="383636"/>
                </a:solidFill>
                <a:latin typeface="Lato"/>
              </a:rPr>
              <a:t> </a:t>
            </a:r>
            <a:r>
              <a:rPr lang="en-US" sz="4000" dirty="0" err="1">
                <a:solidFill>
                  <a:srgbClr val="383636"/>
                </a:solidFill>
                <a:latin typeface="Lato"/>
              </a:rPr>
              <a:t>đạo</a:t>
            </a:r>
            <a:endParaRPr lang="en-US" sz="4000" dirty="0">
              <a:solidFill>
                <a:srgbClr val="383636"/>
              </a:solidFill>
              <a:latin typeface="Lato"/>
            </a:endParaRPr>
          </a:p>
          <a:p>
            <a:pPr marL="571500" indent="-571500">
              <a:lnSpc>
                <a:spcPct val="150000"/>
              </a:lnSpc>
              <a:buFont typeface="Arial" pitchFamily="34" charset="0"/>
              <a:buChar char="•"/>
            </a:pPr>
            <a:r>
              <a:rPr lang="en-US" sz="4000" dirty="0" err="1">
                <a:solidFill>
                  <a:srgbClr val="383636"/>
                </a:solidFill>
                <a:latin typeface="Lato"/>
              </a:rPr>
              <a:t>Thất</a:t>
            </a:r>
            <a:r>
              <a:rPr lang="en-US" sz="4000" dirty="0">
                <a:solidFill>
                  <a:srgbClr val="383636"/>
                </a:solidFill>
                <a:latin typeface="Lato"/>
              </a:rPr>
              <a:t> </a:t>
            </a:r>
            <a:r>
              <a:rPr lang="en-US" sz="4000" dirty="0" err="1">
                <a:solidFill>
                  <a:srgbClr val="383636"/>
                </a:solidFill>
                <a:latin typeface="Lato"/>
              </a:rPr>
              <a:t>bại</a:t>
            </a:r>
            <a:r>
              <a:rPr lang="en-US" sz="4000" dirty="0">
                <a:solidFill>
                  <a:srgbClr val="383636"/>
                </a:solidFill>
                <a:latin typeface="Lato"/>
              </a:rPr>
              <a:t> </a:t>
            </a:r>
            <a:r>
              <a:rPr lang="en-US" sz="4000" dirty="0" err="1">
                <a:solidFill>
                  <a:srgbClr val="383636"/>
                </a:solidFill>
                <a:latin typeface="Lato"/>
              </a:rPr>
              <a:t>với</a:t>
            </a:r>
            <a:r>
              <a:rPr lang="en-US" sz="4000" dirty="0">
                <a:solidFill>
                  <a:srgbClr val="383636"/>
                </a:solidFill>
                <a:latin typeface="Lato"/>
              </a:rPr>
              <a:t> </a:t>
            </a:r>
            <a:r>
              <a:rPr lang="en-US" sz="4000" dirty="0" err="1">
                <a:solidFill>
                  <a:srgbClr val="383636"/>
                </a:solidFill>
                <a:latin typeface="Lato"/>
              </a:rPr>
              <a:t>gây</a:t>
            </a:r>
            <a:r>
              <a:rPr lang="en-US" sz="4000" dirty="0">
                <a:solidFill>
                  <a:srgbClr val="383636"/>
                </a:solidFill>
                <a:latin typeface="Lato"/>
              </a:rPr>
              <a:t> </a:t>
            </a:r>
            <a:r>
              <a:rPr lang="en-US" sz="4000" dirty="0" err="1">
                <a:solidFill>
                  <a:srgbClr val="383636"/>
                </a:solidFill>
                <a:latin typeface="Lato"/>
              </a:rPr>
              <a:t>tê</a:t>
            </a:r>
            <a:r>
              <a:rPr lang="en-US" sz="4000" dirty="0">
                <a:solidFill>
                  <a:srgbClr val="383636"/>
                </a:solidFill>
                <a:latin typeface="Lato"/>
              </a:rPr>
              <a:t> </a:t>
            </a:r>
            <a:r>
              <a:rPr lang="en-US" sz="4000" dirty="0" err="1">
                <a:solidFill>
                  <a:srgbClr val="383636"/>
                </a:solidFill>
                <a:latin typeface="Lato"/>
              </a:rPr>
              <a:t>vùng</a:t>
            </a:r>
            <a:endParaRPr lang="en-US" sz="4000" dirty="0">
              <a:solidFill>
                <a:srgbClr val="383636"/>
              </a:solidFill>
              <a:latin typeface="Lato"/>
            </a:endParaRPr>
          </a:p>
          <a:p>
            <a:pPr marL="571500" indent="-571500">
              <a:lnSpc>
                <a:spcPct val="150000"/>
              </a:lnSpc>
              <a:buFont typeface="Wingdings" pitchFamily="2" charset="2"/>
              <a:buChar char="ü"/>
            </a:pPr>
            <a:r>
              <a:rPr lang="vi-VN" sz="4000" dirty="0">
                <a:solidFill>
                  <a:srgbClr val="383636"/>
                </a:solidFill>
                <a:latin typeface="Arial" pitchFamily="34" charset="0"/>
                <a:cs typeface="Arial" pitchFamily="34" charset="0"/>
              </a:rPr>
              <a:t> </a:t>
            </a:r>
            <a:r>
              <a:rPr lang="en-US" sz="4000" dirty="0">
                <a:solidFill>
                  <a:srgbClr val="000000"/>
                </a:solidFill>
                <a:latin typeface="Arial" pitchFamily="34" charset="0"/>
                <a:cs typeface="Arial" pitchFamily="34" charset="0"/>
              </a:rPr>
              <a:t>S</a:t>
            </a:r>
            <a:r>
              <a:rPr lang="vi-VN" sz="4000" dirty="0">
                <a:solidFill>
                  <a:srgbClr val="000000"/>
                </a:solidFill>
                <a:latin typeface="Arial" pitchFamily="34" charset="0"/>
                <a:ea typeface="League Spartan" charset="0"/>
                <a:cs typeface="Arial" pitchFamily="34" charset="0"/>
              </a:rPr>
              <a:t>ản phụ </a:t>
            </a:r>
            <a:r>
              <a:rPr lang="vi-VN" sz="4000" dirty="0">
                <a:solidFill>
                  <a:srgbClr val="000000"/>
                </a:solidFill>
                <a:latin typeface="Merriweather" pitchFamily="2" charset="77"/>
                <a:ea typeface="League Spartan" charset="0"/>
                <a:cs typeface="Poppins" pitchFamily="2" charset="77"/>
              </a:rPr>
              <a:t>từ chối gây tê </a:t>
            </a:r>
            <a:r>
              <a:rPr lang="vi-VN" sz="4400" dirty="0">
                <a:solidFill>
                  <a:srgbClr val="000000"/>
                </a:solidFill>
                <a:latin typeface="Merriweather" pitchFamily="2" charset="77"/>
                <a:ea typeface="League Spartan" charset="0"/>
                <a:cs typeface="Poppins" pitchFamily="2" charset="77"/>
              </a:rPr>
              <a:t>.</a:t>
            </a:r>
            <a:endParaRPr lang="en-US" sz="4400" dirty="0">
              <a:solidFill>
                <a:srgbClr val="000000"/>
              </a:solidFill>
              <a:latin typeface="Merriweather" pitchFamily="2" charset="77"/>
              <a:ea typeface="League Spartan" charset="0"/>
              <a:cs typeface="Poppins" pitchFamily="2" charset="77"/>
            </a:endParaRPr>
          </a:p>
          <a:p>
            <a:endParaRPr lang="en-US" sz="4400" dirty="0">
              <a:solidFill>
                <a:srgbClr val="000000"/>
              </a:solidFill>
              <a:latin typeface="Merriweather" pitchFamily="2" charset="77"/>
              <a:ea typeface="League Spartan" charset="0"/>
              <a:cs typeface="Poppins" pitchFamily="2" charset="77"/>
            </a:endParaRPr>
          </a:p>
        </p:txBody>
      </p:sp>
      <p:sp>
        <p:nvSpPr>
          <p:cNvPr id="2" name="Rectangle 1"/>
          <p:cNvSpPr/>
          <p:nvPr/>
        </p:nvSpPr>
        <p:spPr>
          <a:xfrm>
            <a:off x="1744835" y="3563838"/>
            <a:ext cx="9796375" cy="7478970"/>
          </a:xfrm>
          <a:prstGeom prst="rect">
            <a:avLst/>
          </a:prstGeom>
        </p:spPr>
        <p:txBody>
          <a:bodyPr wrap="square">
            <a:spAutoFit/>
          </a:bodyPr>
          <a:lstStyle/>
          <a:p>
            <a:pPr marL="571500" indent="-571500">
              <a:lnSpc>
                <a:spcPct val="150000"/>
              </a:lnSpc>
              <a:buFont typeface="Wingdings" pitchFamily="2" charset="2"/>
              <a:buChar char="ü"/>
            </a:pPr>
            <a:r>
              <a:rPr lang="en-US" sz="4000">
                <a:solidFill>
                  <a:schemeClr val="tx2"/>
                </a:solidFill>
                <a:latin typeface="Arial" pitchFamily="34" charset="0"/>
                <a:cs typeface="Arial" pitchFamily="34" charset="0"/>
              </a:rPr>
              <a:t>Suy tim</a:t>
            </a:r>
          </a:p>
          <a:p>
            <a:pPr marL="571500" indent="-571500">
              <a:lnSpc>
                <a:spcPct val="150000"/>
              </a:lnSpc>
              <a:buFont typeface="Wingdings" pitchFamily="2" charset="2"/>
              <a:buChar char="ü"/>
            </a:pPr>
            <a:r>
              <a:rPr lang="en-US" sz="4000">
                <a:solidFill>
                  <a:schemeClr val="tx2"/>
                </a:solidFill>
                <a:latin typeface="Arial" pitchFamily="34" charset="0"/>
                <a:cs typeface="Arial" pitchFamily="34" charset="0"/>
              </a:rPr>
              <a:t>Khó thở khi hoạt động bình thường thuộc </a:t>
            </a:r>
            <a:r>
              <a:rPr lang="vi-VN" sz="4000">
                <a:solidFill>
                  <a:schemeClr val="tx2"/>
                </a:solidFill>
                <a:latin typeface="Arial" pitchFamily="34" charset="0"/>
                <a:cs typeface="Arial" pitchFamily="34" charset="0"/>
              </a:rPr>
              <a:t>NYHA loại III và IV</a:t>
            </a:r>
            <a:r>
              <a:rPr lang="en-US" sz="4000">
                <a:solidFill>
                  <a:schemeClr val="tx2"/>
                </a:solidFill>
                <a:latin typeface="Arial" pitchFamily="34" charset="0"/>
                <a:cs typeface="Arial" pitchFamily="34" charset="0"/>
              </a:rPr>
              <a:t> </a:t>
            </a:r>
          </a:p>
          <a:p>
            <a:pPr marL="571500" indent="-571500">
              <a:lnSpc>
                <a:spcPct val="150000"/>
              </a:lnSpc>
              <a:buFont typeface="Wingdings" pitchFamily="2" charset="2"/>
              <a:buChar char="ü"/>
            </a:pPr>
            <a:r>
              <a:rPr lang="vi-VN" sz="4000">
                <a:solidFill>
                  <a:schemeClr val="tx2"/>
                </a:solidFill>
                <a:latin typeface="Arial" pitchFamily="34" charset="0"/>
                <a:cs typeface="Arial" pitchFamily="34" charset="0"/>
              </a:rPr>
              <a:t>Nhóm 2 và 3 trong phân loại của Clark</a:t>
            </a:r>
            <a:endParaRPr lang="en-US" sz="4000">
              <a:solidFill>
                <a:schemeClr val="tx2"/>
              </a:solidFill>
              <a:latin typeface="Arial" pitchFamily="34" charset="0"/>
              <a:cs typeface="Arial" pitchFamily="34" charset="0"/>
            </a:endParaRPr>
          </a:p>
          <a:p>
            <a:pPr marL="571500" indent="-571500">
              <a:lnSpc>
                <a:spcPct val="150000"/>
              </a:lnSpc>
              <a:buFont typeface="Wingdings" pitchFamily="2" charset="2"/>
              <a:buChar char="ü"/>
            </a:pPr>
            <a:r>
              <a:rPr lang="vi-VN" sz="4000">
                <a:solidFill>
                  <a:schemeClr val="tx2"/>
                </a:solidFill>
                <a:latin typeface="Arial" pitchFamily="34" charset="0"/>
                <a:cs typeface="Arial" pitchFamily="34" charset="0"/>
              </a:rPr>
              <a:t> Rối loạn đông máu</a:t>
            </a:r>
          </a:p>
          <a:p>
            <a:pPr marL="571500" indent="-571500">
              <a:lnSpc>
                <a:spcPct val="150000"/>
              </a:lnSpc>
              <a:buFont typeface="Wingdings" pitchFamily="2" charset="2"/>
              <a:buChar char="ü"/>
            </a:pPr>
            <a:r>
              <a:rPr lang="vi-VN" sz="4000">
                <a:solidFill>
                  <a:schemeClr val="tx2"/>
                </a:solidFill>
                <a:latin typeface="Arial" pitchFamily="34" charset="0"/>
                <a:cs typeface="Arial" pitchFamily="34" charset="0"/>
              </a:rPr>
              <a:t>Đang dùng kháng đông </a:t>
            </a:r>
          </a:p>
          <a:p>
            <a:pPr marL="571500" indent="-571500">
              <a:lnSpc>
                <a:spcPct val="150000"/>
              </a:lnSpc>
              <a:buFont typeface="Wingdings" pitchFamily="2" charset="2"/>
              <a:buChar char="ü"/>
            </a:pPr>
            <a:r>
              <a:rPr lang="vi-VN" sz="4000">
                <a:solidFill>
                  <a:schemeClr val="tx2"/>
                </a:solidFill>
                <a:latin typeface="Arial" pitchFamily="34" charset="0"/>
                <a:cs typeface="Arial" pitchFamily="34" charset="0"/>
              </a:rPr>
              <a:t>Giảm tiểu cầu nghiêm trọng </a:t>
            </a:r>
          </a:p>
          <a:p>
            <a:pPr>
              <a:lnSpc>
                <a:spcPct val="150000"/>
              </a:lnSpc>
            </a:pPr>
            <a:endParaRPr lang="en-US" sz="4000">
              <a:solidFill>
                <a:schemeClr val="tx2"/>
              </a:solidFill>
              <a:latin typeface="Arial" pitchFamily="34" charset="0"/>
              <a:cs typeface="Arial" pitchFamily="34" charset="0"/>
            </a:endParaRPr>
          </a:p>
        </p:txBody>
      </p:sp>
      <p:sp>
        <p:nvSpPr>
          <p:cNvPr id="3" name="Rectangle 2"/>
          <p:cNvSpPr/>
          <p:nvPr/>
        </p:nvSpPr>
        <p:spPr>
          <a:xfrm>
            <a:off x="2280498" y="2656582"/>
            <a:ext cx="2441694" cy="769441"/>
          </a:xfrm>
          <a:prstGeom prst="rect">
            <a:avLst/>
          </a:prstGeom>
        </p:spPr>
        <p:txBody>
          <a:bodyPr wrap="none">
            <a:spAutoFit/>
          </a:bodyPr>
          <a:lstStyle/>
          <a:p>
            <a:r>
              <a:rPr lang="en-US" sz="4400" b="1">
                <a:latin typeface="Arial" pitchFamily="34" charset="0"/>
                <a:cs typeface="Arial" pitchFamily="34" charset="0"/>
              </a:rPr>
              <a:t>Chỉ định</a:t>
            </a:r>
            <a:endParaRPr lang="vi-VN" sz="4400" b="1">
              <a:latin typeface="Arial" pitchFamily="34" charset="0"/>
              <a:cs typeface="Arial" pitchFamily="34" charset="0"/>
            </a:endParaRPr>
          </a:p>
        </p:txBody>
      </p:sp>
    </p:spTree>
    <p:extLst>
      <p:ext uri="{BB962C8B-B14F-4D97-AF65-F5344CB8AC3E}">
        <p14:creationId xmlns:p14="http://schemas.microsoft.com/office/powerpoint/2010/main" val="23255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0" y="0"/>
            <a:ext cx="24377650" cy="199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Work Sans Light" pitchFamily="2" charset="77"/>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325350"/>
            <a:ext cx="24377650" cy="1390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Work Sans Light" pitchFamily="2" charset="77"/>
              </a:rPr>
              <a:t>Hill NE, Granlund B. Anesthesia For Labor, Delivery, And Cesarean Section In High-Risk Heart Disease. StatPearls Publishing; 2023. Accessed April 21, 2023. </a:t>
            </a:r>
            <a:endParaRPr lang="en-US" dirty="0">
              <a:solidFill>
                <a:srgbClr val="FFFFFF"/>
              </a:solidFill>
              <a:latin typeface="Work Sans Light" pitchFamily="2" charset="77"/>
            </a:endParaRPr>
          </a:p>
        </p:txBody>
      </p:sp>
      <p:sp>
        <p:nvSpPr>
          <p:cNvPr id="15" name="TextBox 14">
            <a:extLst>
              <a:ext uri="{FF2B5EF4-FFF2-40B4-BE49-F238E27FC236}">
                <a16:creationId xmlns:a16="http://schemas.microsoft.com/office/drawing/2014/main" id="{B6801F2A-EDCF-EF46-8095-BCF86DCFB59F}"/>
              </a:ext>
            </a:extLst>
          </p:cNvPr>
          <p:cNvSpPr txBox="1"/>
          <p:nvPr/>
        </p:nvSpPr>
        <p:spPr>
          <a:xfrm>
            <a:off x="8216529" y="190319"/>
            <a:ext cx="10253128" cy="1200329"/>
          </a:xfrm>
          <a:prstGeom prst="rect">
            <a:avLst/>
          </a:prstGeom>
          <a:noFill/>
        </p:spPr>
        <p:txBody>
          <a:bodyPr wrap="none" rtlCol="0" anchor="t">
            <a:spAutoFit/>
          </a:bodyPr>
          <a:lstStyle/>
          <a:p>
            <a:pPr algn="ctr"/>
            <a:r>
              <a:rPr lang="vi-VN" sz="7200" b="1">
                <a:solidFill>
                  <a:srgbClr val="FFFFFF"/>
                </a:solidFill>
                <a:latin typeface="Merriweather Black" pitchFamily="2" charset="77"/>
                <a:cs typeface="Poppins" pitchFamily="2" charset="77"/>
              </a:rPr>
              <a:t>Các phương pháp </a:t>
            </a:r>
            <a:r>
              <a:rPr lang="en-US" sz="7200" b="1">
                <a:solidFill>
                  <a:srgbClr val="FFFFFF"/>
                </a:solidFill>
                <a:latin typeface="Merriweather Black" pitchFamily="2" charset="77"/>
                <a:cs typeface="Poppins" pitchFamily="2" charset="77"/>
              </a:rPr>
              <a:t>khác </a:t>
            </a:r>
            <a:endParaRPr lang="vi-VN" sz="7200" b="1" dirty="0">
              <a:solidFill>
                <a:srgbClr val="FFFFFF"/>
              </a:solidFill>
              <a:latin typeface="Merriweather Black" pitchFamily="2" charset="77"/>
              <a:cs typeface="Poppins" pitchFamily="2" charset="77"/>
            </a:endParaRPr>
          </a:p>
        </p:txBody>
      </p:sp>
      <p:sp>
        <p:nvSpPr>
          <p:cNvPr id="2" name="Rectangle 1"/>
          <p:cNvSpPr/>
          <p:nvPr/>
        </p:nvSpPr>
        <p:spPr>
          <a:xfrm>
            <a:off x="509160" y="2144699"/>
            <a:ext cx="11155618" cy="9211561"/>
          </a:xfrm>
          <a:prstGeom prst="rect">
            <a:avLst/>
          </a:prstGeom>
        </p:spPr>
        <p:txBody>
          <a:bodyPr wrap="square">
            <a:spAutoFit/>
          </a:bodyPr>
          <a:lstStyle/>
          <a:p>
            <a:pPr>
              <a:lnSpc>
                <a:spcPct val="150000"/>
              </a:lnSpc>
            </a:pPr>
            <a:r>
              <a:rPr lang="vi-VN" sz="4000" b="1" dirty="0">
                <a:solidFill>
                  <a:srgbClr val="000000"/>
                </a:solidFill>
                <a:latin typeface="Arial" pitchFamily="34" charset="0"/>
                <a:cs typeface="Arial" pitchFamily="34" charset="0"/>
              </a:rPr>
              <a:t>Opioid toàn thân</a:t>
            </a:r>
            <a:endParaRPr lang="vi-VN" sz="4000" dirty="0">
              <a:solidFill>
                <a:srgbClr val="000000"/>
              </a:solidFill>
              <a:latin typeface="Arial" pitchFamily="34" charset="0"/>
              <a:cs typeface="Arial" pitchFamily="34" charset="0"/>
            </a:endParaRPr>
          </a:p>
          <a:p>
            <a:pPr marL="571500" indent="-571500">
              <a:lnSpc>
                <a:spcPct val="150000"/>
              </a:lnSpc>
              <a:buFont typeface="Wingdings" pitchFamily="2" charset="2"/>
              <a:buChar char="ü"/>
            </a:pPr>
            <a:r>
              <a:rPr lang="en-US" sz="4000" dirty="0">
                <a:solidFill>
                  <a:srgbClr val="000000"/>
                </a:solidFill>
                <a:latin typeface="Arial" pitchFamily="34" charset="0"/>
                <a:cs typeface="Arial" pitchFamily="34" charset="0"/>
              </a:rPr>
              <a:t>F</a:t>
            </a:r>
            <a:r>
              <a:rPr lang="vi-VN" sz="4000" dirty="0">
                <a:solidFill>
                  <a:srgbClr val="000000"/>
                </a:solidFill>
                <a:latin typeface="Arial" pitchFamily="34" charset="0"/>
                <a:cs typeface="Arial" pitchFamily="34" charset="0"/>
              </a:rPr>
              <a:t>entanyl </a:t>
            </a:r>
            <a:r>
              <a:rPr lang="en-US" sz="4000" dirty="0">
                <a:solidFill>
                  <a:srgbClr val="000000"/>
                </a:solidFill>
                <a:latin typeface="Arial" pitchFamily="34" charset="0"/>
                <a:cs typeface="Arial" pitchFamily="34" charset="0"/>
              </a:rPr>
              <a:t>, </a:t>
            </a:r>
            <a:r>
              <a:rPr lang="vi-VN" sz="4000" dirty="0">
                <a:solidFill>
                  <a:srgbClr val="000000"/>
                </a:solidFill>
                <a:latin typeface="Arial" pitchFamily="34" charset="0"/>
                <a:cs typeface="Arial" pitchFamily="34" charset="0"/>
              </a:rPr>
              <a:t>Remifentanil dùng để giảm đau do bệnh nhân kiểm soát đã trở nên phổ biến do thời gian bán hủy ngắn,</a:t>
            </a:r>
            <a:endParaRPr lang="en-US" sz="4000" dirty="0">
              <a:solidFill>
                <a:srgbClr val="000000"/>
              </a:solidFill>
              <a:latin typeface="Arial" pitchFamily="34" charset="0"/>
              <a:cs typeface="Arial" pitchFamily="34" charset="0"/>
            </a:endParaRPr>
          </a:p>
          <a:p>
            <a:pPr marL="571500" indent="-571500">
              <a:lnSpc>
                <a:spcPct val="150000"/>
              </a:lnSpc>
              <a:buFont typeface="Wingdings" pitchFamily="2" charset="2"/>
              <a:buChar char="ü"/>
            </a:pPr>
            <a:r>
              <a:rPr lang="vi-VN" sz="4000" dirty="0">
                <a:solidFill>
                  <a:srgbClr val="000000"/>
                </a:solidFill>
                <a:latin typeface="Arial" pitchFamily="34" charset="0"/>
                <a:cs typeface="Arial" pitchFamily="34" charset="0"/>
              </a:rPr>
              <a:t> </a:t>
            </a:r>
            <a:r>
              <a:rPr lang="en-US" sz="4000" dirty="0">
                <a:solidFill>
                  <a:srgbClr val="000000"/>
                </a:solidFill>
                <a:latin typeface="Arial" pitchFamily="34" charset="0"/>
                <a:cs typeface="Arial" pitchFamily="34" charset="0"/>
              </a:rPr>
              <a:t>C</a:t>
            </a:r>
            <a:r>
              <a:rPr lang="vi-VN" sz="4000" dirty="0">
                <a:solidFill>
                  <a:srgbClr val="000000"/>
                </a:solidFill>
                <a:latin typeface="Arial" pitchFamily="34" charset="0"/>
                <a:cs typeface="Arial" pitchFamily="34" charset="0"/>
              </a:rPr>
              <a:t>huyển hóa bởi các esterase huyết tương và nguy cơ qua nhau thai . </a:t>
            </a:r>
            <a:endParaRPr lang="en-US" sz="4000" dirty="0">
              <a:solidFill>
                <a:srgbClr val="000000"/>
              </a:solidFill>
              <a:latin typeface="Arial" pitchFamily="34" charset="0"/>
              <a:cs typeface="Arial" pitchFamily="34" charset="0"/>
            </a:endParaRPr>
          </a:p>
          <a:p>
            <a:pPr marL="571500" indent="-571500">
              <a:lnSpc>
                <a:spcPct val="150000"/>
              </a:lnSpc>
              <a:buFont typeface="Wingdings" pitchFamily="2" charset="2"/>
              <a:buChar char="ü"/>
            </a:pPr>
            <a:r>
              <a:rPr lang="vi-VN" sz="4000" dirty="0">
                <a:solidFill>
                  <a:srgbClr val="000000"/>
                </a:solidFill>
                <a:latin typeface="Arial" pitchFamily="34" charset="0"/>
                <a:cs typeface="Arial" pitchFamily="34" charset="0"/>
              </a:rPr>
              <a:t>Tuy nhiên, tác dụng an thần của mẹ và nguy cơ suy hô hấp ở bệnh nhân dùng remifentanil cao hơn so với dùng fentanyl đơn độc để giảm đau do bệnh nhân kiểm soát.</a:t>
            </a:r>
            <a:endParaRPr lang="vi-VN" sz="4000" b="0" i="0" dirty="0">
              <a:solidFill>
                <a:srgbClr val="000000"/>
              </a:solidFill>
              <a:effectLst/>
              <a:latin typeface="Arial" pitchFamily="34" charset="0"/>
              <a:cs typeface="Arial" pitchFamily="34" charset="0"/>
            </a:endParaRPr>
          </a:p>
        </p:txBody>
      </p:sp>
      <p:sp>
        <p:nvSpPr>
          <p:cNvPr id="3" name="Rectangle 2"/>
          <p:cNvSpPr/>
          <p:nvPr/>
        </p:nvSpPr>
        <p:spPr>
          <a:xfrm>
            <a:off x="11887196" y="1990813"/>
            <a:ext cx="11813059" cy="9396227"/>
          </a:xfrm>
          <a:prstGeom prst="rect">
            <a:avLst/>
          </a:prstGeom>
        </p:spPr>
        <p:txBody>
          <a:bodyPr wrap="square">
            <a:spAutoFit/>
          </a:bodyPr>
          <a:lstStyle/>
          <a:p>
            <a:pPr>
              <a:lnSpc>
                <a:spcPct val="150000"/>
              </a:lnSpc>
            </a:pPr>
            <a:r>
              <a:rPr lang="vi-VN" sz="4800" b="1">
                <a:solidFill>
                  <a:srgbClr val="000000"/>
                </a:solidFill>
              </a:rPr>
              <a:t>Nitơ oxit</a:t>
            </a:r>
            <a:endParaRPr lang="en-US" sz="4800" b="1">
              <a:solidFill>
                <a:srgbClr val="000000"/>
              </a:solidFill>
            </a:endParaRPr>
          </a:p>
          <a:p>
            <a:pPr marL="571500" indent="-571500">
              <a:lnSpc>
                <a:spcPct val="150000"/>
              </a:lnSpc>
              <a:buFont typeface="Wingdings" pitchFamily="2" charset="2"/>
              <a:buChar char="ü"/>
            </a:pPr>
            <a:r>
              <a:rPr lang="vi-VN" sz="4000">
                <a:solidFill>
                  <a:srgbClr val="000000"/>
                </a:solidFill>
              </a:rPr>
              <a:t>50% oxit nitơ và 50% oxy.</a:t>
            </a:r>
          </a:p>
          <a:p>
            <a:pPr marL="571500" indent="-571500">
              <a:lnSpc>
                <a:spcPct val="150000"/>
              </a:lnSpc>
              <a:buFont typeface="Wingdings" pitchFamily="2" charset="2"/>
              <a:buChar char="ü"/>
            </a:pPr>
            <a:r>
              <a:rPr lang="vi-VN" sz="4000">
                <a:solidFill>
                  <a:srgbClr val="000000"/>
                </a:solidFill>
              </a:rPr>
              <a:t>Oxit nitơ thể thuận lợi ở bệnh nhân mắc bệnh tim. </a:t>
            </a:r>
            <a:endParaRPr lang="en-US" sz="4000">
              <a:solidFill>
                <a:srgbClr val="000000"/>
              </a:solidFill>
            </a:endParaRPr>
          </a:p>
          <a:p>
            <a:pPr marL="571500" indent="-571500">
              <a:lnSpc>
                <a:spcPct val="150000"/>
              </a:lnSpc>
              <a:buFont typeface="Wingdings" pitchFamily="2" charset="2"/>
              <a:buChar char="ü"/>
            </a:pPr>
            <a:r>
              <a:rPr lang="vi-VN" sz="4000">
                <a:solidFill>
                  <a:srgbClr val="000000"/>
                </a:solidFill>
              </a:rPr>
              <a:t>Oxit nitơ cũng có thêm lợi ích là không ảnh hưởng đến quá trình chuyển dạ. </a:t>
            </a:r>
            <a:endParaRPr lang="en-US" sz="4000">
              <a:solidFill>
                <a:srgbClr val="000000"/>
              </a:solidFill>
            </a:endParaRPr>
          </a:p>
          <a:p>
            <a:pPr marL="571500" indent="-571500">
              <a:lnSpc>
                <a:spcPct val="150000"/>
              </a:lnSpc>
              <a:buFont typeface="Wingdings" pitchFamily="2" charset="2"/>
              <a:buChar char="ü"/>
            </a:pPr>
            <a:r>
              <a:rPr lang="vi-VN" sz="4000">
                <a:solidFill>
                  <a:srgbClr val="000000"/>
                </a:solidFill>
              </a:rPr>
              <a:t>Tác dụng phụ của mẹ bao gồm buồn nôn, nôn và chóng mặt. </a:t>
            </a:r>
            <a:endParaRPr lang="en-US" sz="4000">
              <a:solidFill>
                <a:srgbClr val="000000"/>
              </a:solidFill>
            </a:endParaRPr>
          </a:p>
          <a:p>
            <a:pPr marL="571500" indent="-571500">
              <a:lnSpc>
                <a:spcPct val="150000"/>
              </a:lnSpc>
              <a:buFont typeface="Wingdings" pitchFamily="2" charset="2"/>
              <a:buChar char="ü"/>
            </a:pPr>
            <a:r>
              <a:rPr lang="vi-VN" sz="4000">
                <a:solidFill>
                  <a:srgbClr val="000000"/>
                </a:solidFill>
              </a:rPr>
              <a:t> Một số mô hình thử nghiệm đã cho thấy tỷ lệ nhiễm độc thần kinh ở trẻ sơ sinh cao hơn</a:t>
            </a:r>
            <a:endParaRPr lang="vi-VN" sz="4000" b="0" i="0">
              <a:solidFill>
                <a:srgbClr val="000000"/>
              </a:solidFill>
              <a:effectLst/>
            </a:endParaRPr>
          </a:p>
        </p:txBody>
      </p:sp>
    </p:spTree>
    <p:extLst>
      <p:ext uri="{BB962C8B-B14F-4D97-AF65-F5344CB8AC3E}">
        <p14:creationId xmlns:p14="http://schemas.microsoft.com/office/powerpoint/2010/main" val="23255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3595" y="2465765"/>
            <a:ext cx="8905002" cy="1200329"/>
          </a:xfrm>
          <a:prstGeom prst="rect">
            <a:avLst/>
          </a:prstGeom>
        </p:spPr>
        <p:txBody>
          <a:bodyPr wrap="none">
            <a:spAutoFit/>
          </a:bodyPr>
          <a:lstStyle/>
          <a:p>
            <a:pPr algn="ctr"/>
            <a:r>
              <a:rPr lang="vi-VN" sz="7200" b="1">
                <a:solidFill>
                  <a:srgbClr val="000000"/>
                </a:solidFill>
                <a:cs typeface="Arial" pitchFamily="34" charset="0"/>
              </a:rPr>
              <a:t>THEO GIÕI SAU MỔ</a:t>
            </a:r>
          </a:p>
        </p:txBody>
      </p:sp>
      <p:sp>
        <p:nvSpPr>
          <p:cNvPr id="5" name="AutoShape 4" descr="Suy giảm tuần hoàn máu - 7 dấu hiệu nhận biết điển hình | Medlat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2424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936" y="4187427"/>
            <a:ext cx="10578570" cy="562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26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0" y="0"/>
            <a:ext cx="24377650" cy="199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FFFFFF"/>
                </a:solidFill>
                <a:latin typeface="Arial" pitchFamily="34" charset="0"/>
                <a:cs typeface="Arial" pitchFamily="34" charset="0"/>
              </a:rPr>
              <a:t>Theo giõi sau mổ</a:t>
            </a:r>
            <a:endParaRPr lang="en-US" sz="7200" b="1" dirty="0">
              <a:solidFill>
                <a:srgbClr val="FFFFFF"/>
              </a:solidFill>
              <a:latin typeface="Arial" pitchFamily="34" charset="0"/>
              <a:cs typeface="Arial" pitchFamily="34" charset="0"/>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325350"/>
            <a:ext cx="24377650" cy="1390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Work Sans Light" pitchFamily="2" charset="77"/>
              </a:rPr>
              <a:t>Arendt KW, Lindley KJ. Obstetric anesthesia management of the patient with cardiac disease. Int J Obstet Anesth. 2019;37:73-85. doi:10.1016/j.ijoa.2018.09.011</a:t>
            </a:r>
            <a:endParaRPr lang="en-US" dirty="0">
              <a:solidFill>
                <a:srgbClr val="FFFFFF"/>
              </a:solidFill>
              <a:latin typeface="Work Sans Light" pitchFamily="2" charset="77"/>
            </a:endParaRPr>
          </a:p>
        </p:txBody>
      </p:sp>
      <p:sp>
        <p:nvSpPr>
          <p:cNvPr id="2" name="Rectangle 1"/>
          <p:cNvSpPr/>
          <p:nvPr/>
        </p:nvSpPr>
        <p:spPr>
          <a:xfrm>
            <a:off x="7191631" y="2669059"/>
            <a:ext cx="16879329" cy="8217634"/>
          </a:xfrm>
          <a:prstGeom prst="rect">
            <a:avLst/>
          </a:prstGeom>
        </p:spPr>
        <p:txBody>
          <a:bodyPr wrap="square">
            <a:spAutoFit/>
          </a:bodyPr>
          <a:lstStyle/>
          <a:p>
            <a:pPr marL="571500" indent="-571500">
              <a:lnSpc>
                <a:spcPct val="150000"/>
              </a:lnSpc>
              <a:buFont typeface="Wingdings" pitchFamily="2" charset="2"/>
              <a:buChar char="ü"/>
            </a:pPr>
            <a:r>
              <a:rPr lang="en-US" sz="4000" dirty="0">
                <a:solidFill>
                  <a:schemeClr val="tx2"/>
                </a:solidFill>
                <a:latin typeface="Arial" pitchFamily="34" charset="0"/>
                <a:cs typeface="Arial" pitchFamily="34" charset="0"/>
              </a:rPr>
              <a:t>C</a:t>
            </a:r>
            <a:r>
              <a:rPr lang="vi-VN" sz="4000" dirty="0">
                <a:solidFill>
                  <a:schemeClr val="tx2"/>
                </a:solidFill>
                <a:latin typeface="Arial" pitchFamily="34" charset="0"/>
                <a:cs typeface="Arial" pitchFamily="34" charset="0"/>
              </a:rPr>
              <a:t>ác trường hợp tử vong</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thường</a:t>
            </a:r>
            <a:r>
              <a:rPr lang="en-US" sz="4000" dirty="0">
                <a:solidFill>
                  <a:schemeClr val="tx2"/>
                </a:solidFill>
                <a:latin typeface="Arial" pitchFamily="34" charset="0"/>
                <a:cs typeface="Arial" pitchFamily="34" charset="0"/>
              </a:rPr>
              <a:t> </a:t>
            </a:r>
            <a:r>
              <a:rPr lang="vi-VN" sz="4000" dirty="0">
                <a:solidFill>
                  <a:schemeClr val="tx2"/>
                </a:solidFill>
                <a:latin typeface="Arial" pitchFamily="34" charset="0"/>
                <a:cs typeface="Arial" pitchFamily="34" charset="0"/>
              </a:rPr>
              <a:t> xảy ra trong tuần đầu tiên sau khi sinh, muộn nhất là 3–4 tuần</a:t>
            </a:r>
          </a:p>
          <a:p>
            <a:pPr marL="571500" indent="-571500">
              <a:lnSpc>
                <a:spcPct val="150000"/>
              </a:lnSpc>
              <a:buFont typeface="Wingdings" pitchFamily="2" charset="2"/>
              <a:buChar char="ü"/>
            </a:pPr>
            <a:r>
              <a:rPr lang="vi-VN" sz="4000" dirty="0">
                <a:solidFill>
                  <a:schemeClr val="tx2"/>
                </a:solidFill>
                <a:latin typeface="Arial" pitchFamily="34" charset="0"/>
                <a:cs typeface="Arial" pitchFamily="34" charset="0"/>
              </a:rPr>
              <a:t>Ngay sau khi sinh, tiền gánh tăng lên do tĩnh mạch chủ dưới được giải phóng</a:t>
            </a:r>
          </a:p>
          <a:p>
            <a:pPr marL="571500" indent="-571500">
              <a:lnSpc>
                <a:spcPct val="150000"/>
              </a:lnSpc>
              <a:buFont typeface="Wingdings" pitchFamily="2" charset="2"/>
              <a:buChar char="ü"/>
            </a:pPr>
            <a:r>
              <a:rPr lang="vi-VN" sz="4000" dirty="0">
                <a:solidFill>
                  <a:schemeClr val="tx2"/>
                </a:solidFill>
                <a:latin typeface="Arial" pitchFamily="34" charset="0"/>
                <a:cs typeface="Arial" pitchFamily="34" charset="0"/>
              </a:rPr>
              <a:t>Trong vài ngày đầu tiên sau khi sinh, dịch ngoài </a:t>
            </a:r>
            <a:r>
              <a:rPr lang="en-US" sz="4000" dirty="0" err="1">
                <a:solidFill>
                  <a:schemeClr val="tx2"/>
                </a:solidFill>
                <a:latin typeface="Arial" pitchFamily="34" charset="0"/>
                <a:cs typeface="Arial" pitchFamily="34" charset="0"/>
              </a:rPr>
              <a:t>bào</a:t>
            </a:r>
            <a:r>
              <a:rPr lang="en-US" sz="4000" dirty="0">
                <a:solidFill>
                  <a:schemeClr val="tx2"/>
                </a:solidFill>
                <a:latin typeface="Arial" pitchFamily="34" charset="0"/>
                <a:cs typeface="Arial" pitchFamily="34" charset="0"/>
              </a:rPr>
              <a:t> </a:t>
            </a:r>
            <a:r>
              <a:rPr lang="vi-VN" sz="4000" dirty="0">
                <a:solidFill>
                  <a:schemeClr val="tx2"/>
                </a:solidFill>
                <a:latin typeface="Arial" pitchFamily="34" charset="0"/>
                <a:cs typeface="Arial" pitchFamily="34" charset="0"/>
              </a:rPr>
              <a:t>huy động vào </a:t>
            </a:r>
            <a:r>
              <a:rPr lang="en-US" sz="4000" dirty="0">
                <a:solidFill>
                  <a:schemeClr val="tx2"/>
                </a:solidFill>
                <a:latin typeface="Arial" pitchFamily="34" charset="0"/>
                <a:cs typeface="Arial" pitchFamily="34" charset="0"/>
              </a:rPr>
              <a:t>tr</a:t>
            </a:r>
            <a:r>
              <a:rPr lang="vi-VN" sz="4000" dirty="0">
                <a:solidFill>
                  <a:schemeClr val="tx2"/>
                </a:solidFill>
                <a:latin typeface="Arial" pitchFamily="34" charset="0"/>
                <a:cs typeface="Arial" pitchFamily="34" charset="0"/>
              </a:rPr>
              <a:t>ong </a:t>
            </a:r>
            <a:r>
              <a:rPr lang="en-US" sz="4000">
                <a:solidFill>
                  <a:schemeClr val="tx2"/>
                </a:solidFill>
                <a:latin typeface="Arial" pitchFamily="34" charset="0"/>
                <a:cs typeface="Arial" pitchFamily="34" charset="0"/>
              </a:rPr>
              <a:t>long </a:t>
            </a:r>
            <a:r>
              <a:rPr lang="vi-VN" sz="4000">
                <a:solidFill>
                  <a:schemeClr val="tx2"/>
                </a:solidFill>
                <a:latin typeface="Arial" pitchFamily="34" charset="0"/>
                <a:cs typeface="Arial" pitchFamily="34" charset="0"/>
              </a:rPr>
              <a:t>mạch, </a:t>
            </a:r>
            <a:r>
              <a:rPr lang="en-US" sz="4000" dirty="0" err="1">
                <a:solidFill>
                  <a:schemeClr val="tx2"/>
                </a:solidFill>
                <a:latin typeface="Arial" pitchFamily="34" charset="0"/>
                <a:cs typeface="Arial" pitchFamily="34" charset="0"/>
              </a:rPr>
              <a:t>tiền</a:t>
            </a:r>
            <a:r>
              <a:rPr lang="en-US" sz="4000" dirty="0">
                <a:solidFill>
                  <a:schemeClr val="tx2"/>
                </a:solidFill>
                <a:latin typeface="Arial" pitchFamily="34" charset="0"/>
                <a:cs typeface="Arial" pitchFamily="34" charset="0"/>
              </a:rPr>
              <a:t> </a:t>
            </a:r>
            <a:r>
              <a:rPr lang="en-US" sz="4000" err="1">
                <a:solidFill>
                  <a:schemeClr val="tx2"/>
                </a:solidFill>
                <a:latin typeface="Arial" pitchFamily="34" charset="0"/>
                <a:cs typeface="Arial" pitchFamily="34" charset="0"/>
              </a:rPr>
              <a:t>gánh</a:t>
            </a:r>
            <a:r>
              <a:rPr lang="en-US" sz="4000">
                <a:solidFill>
                  <a:schemeClr val="tx2"/>
                </a:solidFill>
                <a:latin typeface="Arial" pitchFamily="34" charset="0"/>
                <a:cs typeface="Arial" pitchFamily="34" charset="0"/>
              </a:rPr>
              <a:t> tăng, </a:t>
            </a:r>
            <a:r>
              <a:rPr lang="vi-VN" sz="4000">
                <a:solidFill>
                  <a:schemeClr val="tx2"/>
                </a:solidFill>
                <a:latin typeface="Arial" pitchFamily="34" charset="0"/>
                <a:cs typeface="Arial" pitchFamily="34" charset="0"/>
              </a:rPr>
              <a:t>cung </a:t>
            </a:r>
            <a:r>
              <a:rPr lang="vi-VN" sz="4000" dirty="0">
                <a:solidFill>
                  <a:schemeClr val="tx2"/>
                </a:solidFill>
                <a:latin typeface="Arial" pitchFamily="34" charset="0"/>
                <a:cs typeface="Arial" pitchFamily="34" charset="0"/>
              </a:rPr>
              <a:t>lượng tim và nhịp tim</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tăng</a:t>
            </a:r>
            <a:r>
              <a:rPr lang="en-US" sz="4000" dirty="0">
                <a:solidFill>
                  <a:schemeClr val="tx2"/>
                </a:solidFill>
                <a:latin typeface="Arial" pitchFamily="34" charset="0"/>
                <a:cs typeface="Arial" pitchFamily="34" charset="0"/>
              </a:rPr>
              <a:t> =&gt;</a:t>
            </a:r>
            <a:r>
              <a:rPr lang="vi-VN" sz="4000" dirty="0">
                <a:solidFill>
                  <a:schemeClr val="tx2"/>
                </a:solidFill>
                <a:latin typeface="Arial" pitchFamily="34" charset="0"/>
                <a:cs typeface="Arial" pitchFamily="34" charset="0"/>
              </a:rPr>
              <a:t> suy tim</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tăng</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áp</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phổi</a:t>
            </a:r>
            <a:endParaRPr lang="en-US" sz="4000" dirty="0">
              <a:solidFill>
                <a:schemeClr val="tx2"/>
              </a:solidFill>
              <a:latin typeface="Arial" pitchFamily="34" charset="0"/>
              <a:cs typeface="Arial" pitchFamily="34" charset="0"/>
            </a:endParaRPr>
          </a:p>
          <a:p>
            <a:pPr marL="571500" indent="-571500">
              <a:lnSpc>
                <a:spcPct val="150000"/>
              </a:lnSpc>
              <a:buFont typeface="Wingdings" pitchFamily="2" charset="2"/>
              <a:buChar char="ü"/>
            </a:pPr>
            <a:r>
              <a:rPr lang="en-US" sz="4000" dirty="0" err="1">
                <a:solidFill>
                  <a:schemeClr val="tx2"/>
                </a:solidFill>
                <a:latin typeface="Arial" pitchFamily="34" charset="0"/>
                <a:cs typeface="Arial" pitchFamily="34" charset="0"/>
              </a:rPr>
              <a:t>Đau</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cũng</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là</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nguyên</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nhân</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làm</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ảnh</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hưởng</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đến</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huyết</a:t>
            </a:r>
            <a:r>
              <a:rPr lang="en-US" sz="4000" dirty="0">
                <a:solidFill>
                  <a:schemeClr val="tx2"/>
                </a:solidFill>
                <a:latin typeface="Arial" pitchFamily="34" charset="0"/>
                <a:cs typeface="Arial" pitchFamily="34" charset="0"/>
              </a:rPr>
              <a:t> </a:t>
            </a:r>
            <a:r>
              <a:rPr lang="en-US" sz="4000" dirty="0" err="1">
                <a:solidFill>
                  <a:schemeClr val="tx2"/>
                </a:solidFill>
                <a:latin typeface="Arial" pitchFamily="34" charset="0"/>
                <a:cs typeface="Arial" pitchFamily="34" charset="0"/>
              </a:rPr>
              <a:t>động</a:t>
            </a:r>
            <a:endParaRPr lang="en-US" sz="4000" dirty="0">
              <a:solidFill>
                <a:schemeClr val="tx2"/>
              </a:solidFill>
              <a:latin typeface="Arial" pitchFamily="34" charset="0"/>
              <a:cs typeface="Arial" pitchFamily="34" charset="0"/>
            </a:endParaRPr>
          </a:p>
          <a:p>
            <a:pPr marL="571500" indent="-571500">
              <a:lnSpc>
                <a:spcPct val="120000"/>
              </a:lnSpc>
              <a:buFontTx/>
              <a:buChar char="-"/>
            </a:pPr>
            <a:endParaRPr lang="en-US" sz="4000" dirty="0">
              <a:solidFill>
                <a:srgbClr val="424242"/>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59" y="3523130"/>
            <a:ext cx="5940954" cy="56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21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0" y="0"/>
            <a:ext cx="24377650" cy="199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7200" b="1">
                <a:solidFill>
                  <a:srgbClr val="FFFFFF"/>
                </a:solidFill>
                <a:latin typeface="Arial" pitchFamily="34" charset="0"/>
                <a:cs typeface="Arial" pitchFamily="34" charset="0"/>
              </a:rPr>
              <a:t>Xử trí rối loạn sau sinh</a:t>
            </a:r>
            <a:endParaRPr lang="en-US" sz="7200" b="1" dirty="0">
              <a:solidFill>
                <a:srgbClr val="FFFFFF"/>
              </a:solidFill>
              <a:latin typeface="Arial" pitchFamily="34" charset="0"/>
              <a:cs typeface="Arial" pitchFamily="34" charset="0"/>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325350"/>
            <a:ext cx="24377650" cy="1390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Work Sans Light" pitchFamily="2" charset="77"/>
              </a:rPr>
              <a:t>Arendt KW, Lindley KJ. Obstetric anesthesia management of the patient with cardiac disease. Int J Obstet Anesth. 2019;37:73-85. doi:10.1016/j.ijoa.2018.09.011</a:t>
            </a:r>
            <a:endParaRPr lang="en-US" dirty="0">
              <a:solidFill>
                <a:srgbClr val="FFFFFF"/>
              </a:solidFill>
              <a:latin typeface="Work Sans Light" pitchFamily="2" charset="77"/>
            </a:endParaRPr>
          </a:p>
        </p:txBody>
      </p:sp>
      <p:sp>
        <p:nvSpPr>
          <p:cNvPr id="2" name="Rectangle 1"/>
          <p:cNvSpPr/>
          <p:nvPr/>
        </p:nvSpPr>
        <p:spPr>
          <a:xfrm>
            <a:off x="435018" y="2268659"/>
            <a:ext cx="23487663" cy="11172289"/>
          </a:xfrm>
          <a:prstGeom prst="rect">
            <a:avLst/>
          </a:prstGeom>
        </p:spPr>
        <p:txBody>
          <a:bodyPr wrap="square">
            <a:spAutoFit/>
          </a:bodyPr>
          <a:lstStyle/>
          <a:p>
            <a:pPr marL="571500" indent="-571500">
              <a:lnSpc>
                <a:spcPct val="150000"/>
              </a:lnSpc>
              <a:buFont typeface="Wingdings" pitchFamily="2" charset="2"/>
              <a:buChar char="ü"/>
            </a:pPr>
            <a:r>
              <a:rPr lang="vi-VN" sz="4000" dirty="0">
                <a:latin typeface="Arial" pitchFamily="34" charset="0"/>
                <a:cs typeface="Arial" pitchFamily="34" charset="0"/>
              </a:rPr>
              <a:t>Bác sĩ gây mê có vai trò hỗ trợ kiểm soát cơn đau sau phẫu thuật.</a:t>
            </a:r>
            <a:endParaRPr lang="en-US" sz="4000" dirty="0">
              <a:latin typeface="Arial" pitchFamily="34" charset="0"/>
              <a:cs typeface="Arial" pitchFamily="34" charset="0"/>
            </a:endParaRPr>
          </a:p>
          <a:p>
            <a:pPr marL="571500" indent="-571500">
              <a:lnSpc>
                <a:spcPct val="150000"/>
              </a:lnSpc>
              <a:buFont typeface="Wingdings" pitchFamily="2" charset="2"/>
              <a:buChar char="ü"/>
            </a:pPr>
            <a:r>
              <a:rPr lang="en-US" sz="4000" dirty="0">
                <a:latin typeface="Arial" pitchFamily="34" charset="0"/>
                <a:cs typeface="Arial" pitchFamily="34" charset="0"/>
              </a:rPr>
              <a:t>G</a:t>
            </a:r>
            <a:r>
              <a:rPr lang="vi-VN" sz="4000">
                <a:latin typeface="Arial" pitchFamily="34" charset="0"/>
                <a:cs typeface="Arial" pitchFamily="34" charset="0"/>
              </a:rPr>
              <a:t>iảm </a:t>
            </a:r>
            <a:r>
              <a:rPr lang="vi-VN" sz="4000" dirty="0">
                <a:latin typeface="Arial" pitchFamily="34" charset="0"/>
                <a:cs typeface="Arial" pitchFamily="34" charset="0"/>
              </a:rPr>
              <a:t>đau ngoài màng cứng có thể hữu ích </a:t>
            </a:r>
            <a:endParaRPr lang="en-US" sz="4000" dirty="0">
              <a:latin typeface="Arial" pitchFamily="34" charset="0"/>
              <a:cs typeface="Arial" pitchFamily="34" charset="0"/>
            </a:endParaRPr>
          </a:p>
          <a:p>
            <a:pPr marL="571500" indent="-571500">
              <a:lnSpc>
                <a:spcPct val="150000"/>
              </a:lnSpc>
              <a:buFont typeface="Wingdings" pitchFamily="2" charset="2"/>
              <a:buChar char="ü"/>
            </a:pPr>
            <a:r>
              <a:rPr lang="en-US" sz="4000" dirty="0" err="1">
                <a:latin typeface="Arial" pitchFamily="34" charset="0"/>
                <a:cs typeface="Arial" pitchFamily="34" charset="0"/>
              </a:rPr>
              <a:t>Đo</a:t>
            </a:r>
            <a:r>
              <a:rPr lang="en-US" sz="4000" dirty="0">
                <a:latin typeface="Arial" pitchFamily="34" charset="0"/>
                <a:cs typeface="Arial" pitchFamily="34" charset="0"/>
              </a:rPr>
              <a:t> </a:t>
            </a:r>
            <a:r>
              <a:rPr lang="vi-VN" sz="4000" dirty="0">
                <a:latin typeface="Arial" pitchFamily="34" charset="0"/>
                <a:cs typeface="Arial" pitchFamily="34" charset="0"/>
              </a:rPr>
              <a:t>Huyết áp không xâm lấn (NIBP), điện tâm đồ (ECG) cho </a:t>
            </a:r>
            <a:r>
              <a:rPr lang="en-US" sz="4000" dirty="0" err="1">
                <a:latin typeface="Arial" pitchFamily="34" charset="0"/>
                <a:cs typeface="Arial" pitchFamily="34" charset="0"/>
              </a:rPr>
              <a:t>những</a:t>
            </a:r>
            <a:r>
              <a:rPr lang="en-US" sz="4000" dirty="0">
                <a:latin typeface="Arial" pitchFamily="34" charset="0"/>
                <a:cs typeface="Arial" pitchFamily="34" charset="0"/>
              </a:rPr>
              <a:t> </a:t>
            </a:r>
            <a:r>
              <a:rPr lang="en-US" sz="4000" dirty="0" err="1">
                <a:latin typeface="Arial" pitchFamily="34" charset="0"/>
                <a:cs typeface="Arial" pitchFamily="34" charset="0"/>
              </a:rPr>
              <a:t>bệnh</a:t>
            </a:r>
            <a:r>
              <a:rPr lang="en-US" sz="4000" dirty="0">
                <a:latin typeface="Arial" pitchFamily="34" charset="0"/>
                <a:cs typeface="Arial" pitchFamily="34" charset="0"/>
              </a:rPr>
              <a:t> </a:t>
            </a:r>
            <a:r>
              <a:rPr lang="en-US" sz="4000" dirty="0" err="1">
                <a:latin typeface="Arial" pitchFamily="34" charset="0"/>
                <a:cs typeface="Arial" pitchFamily="34" charset="0"/>
              </a:rPr>
              <a:t>nhân</a:t>
            </a:r>
            <a:r>
              <a:rPr lang="en-US" sz="4000" dirty="0">
                <a:latin typeface="Arial" pitchFamily="34" charset="0"/>
                <a:cs typeface="Arial" pitchFamily="34" charset="0"/>
              </a:rPr>
              <a:t> </a:t>
            </a:r>
            <a:r>
              <a:rPr lang="vi-VN" sz="4000" dirty="0">
                <a:latin typeface="Arial" pitchFamily="34" charset="0"/>
                <a:cs typeface="Arial" pitchFamily="34" charset="0"/>
              </a:rPr>
              <a:t>loạn nhịp </a:t>
            </a:r>
            <a:endParaRPr lang="en-US" sz="4000" dirty="0">
              <a:latin typeface="Arial" pitchFamily="34" charset="0"/>
              <a:cs typeface="Arial" pitchFamily="34" charset="0"/>
            </a:endParaRPr>
          </a:p>
          <a:p>
            <a:pPr marL="571500" indent="-571500">
              <a:lnSpc>
                <a:spcPct val="150000"/>
              </a:lnSpc>
              <a:buFont typeface="Wingdings" pitchFamily="2" charset="2"/>
              <a:buChar char="ü"/>
            </a:pPr>
            <a:r>
              <a:rPr lang="en-US" sz="4000" dirty="0">
                <a:latin typeface="Arial" pitchFamily="34" charset="0"/>
                <a:cs typeface="Arial" pitchFamily="34" charset="0"/>
              </a:rPr>
              <a:t>Đ</a:t>
            </a:r>
            <a:r>
              <a:rPr lang="vi-VN" sz="4000" dirty="0">
                <a:latin typeface="Arial" pitchFamily="34" charset="0"/>
                <a:cs typeface="Arial" pitchFamily="34" charset="0"/>
              </a:rPr>
              <a:t>o </a:t>
            </a:r>
            <a:r>
              <a:rPr lang="en-US" sz="4000" dirty="0" err="1">
                <a:latin typeface="Arial" pitchFamily="34" charset="0"/>
                <a:cs typeface="Arial" pitchFamily="34" charset="0"/>
              </a:rPr>
              <a:t>nồng</a:t>
            </a:r>
            <a:r>
              <a:rPr lang="en-US" sz="4000" dirty="0">
                <a:latin typeface="Arial" pitchFamily="34" charset="0"/>
                <a:cs typeface="Arial" pitchFamily="34" charset="0"/>
              </a:rPr>
              <a:t> </a:t>
            </a:r>
            <a:r>
              <a:rPr lang="en-US" sz="4000" dirty="0" err="1">
                <a:latin typeface="Arial" pitchFamily="34" charset="0"/>
                <a:cs typeface="Arial" pitchFamily="34" charset="0"/>
              </a:rPr>
              <a:t>độ</a:t>
            </a:r>
            <a:r>
              <a:rPr lang="en-US" sz="4000" dirty="0">
                <a:latin typeface="Arial" pitchFamily="34" charset="0"/>
                <a:cs typeface="Arial" pitchFamily="34" charset="0"/>
              </a:rPr>
              <a:t> </a:t>
            </a:r>
            <a:r>
              <a:rPr lang="vi-VN" sz="4000" dirty="0">
                <a:latin typeface="Arial" pitchFamily="34" charset="0"/>
                <a:cs typeface="Arial" pitchFamily="34" charset="0"/>
              </a:rPr>
              <a:t>oxy trong</a:t>
            </a:r>
            <a:r>
              <a:rPr lang="en-US" sz="4000" dirty="0">
                <a:latin typeface="Arial" pitchFamily="34" charset="0"/>
                <a:cs typeface="Arial" pitchFamily="34" charset="0"/>
              </a:rPr>
              <a:t> </a:t>
            </a:r>
            <a:r>
              <a:rPr lang="en-US" sz="4000" dirty="0" err="1">
                <a:latin typeface="Arial" pitchFamily="34" charset="0"/>
                <a:cs typeface="Arial" pitchFamily="34" charset="0"/>
              </a:rPr>
              <a:t>máu</a:t>
            </a:r>
            <a:r>
              <a:rPr lang="en-US" sz="4000" dirty="0">
                <a:latin typeface="Arial" pitchFamily="34" charset="0"/>
                <a:cs typeface="Arial" pitchFamily="34" charset="0"/>
              </a:rPr>
              <a:t> </a:t>
            </a:r>
            <a:r>
              <a:rPr lang="en-US" sz="4000" dirty="0" err="1">
                <a:latin typeface="Arial" pitchFamily="34" charset="0"/>
                <a:cs typeface="Arial" pitchFamily="34" charset="0"/>
              </a:rPr>
              <a:t>động</a:t>
            </a:r>
            <a:r>
              <a:rPr lang="vi-VN" sz="4000" dirty="0">
                <a:latin typeface="Arial" pitchFamily="34" charset="0"/>
                <a:cs typeface="Arial" pitchFamily="34" charset="0"/>
              </a:rPr>
              <a:t> mạch, nhịp thở, dấu hiệu suy hô hấp dai dẳng</a:t>
            </a:r>
            <a:endParaRPr lang="en-US" sz="4000" dirty="0">
              <a:latin typeface="Arial" pitchFamily="34" charset="0"/>
              <a:cs typeface="Arial" pitchFamily="34" charset="0"/>
            </a:endParaRPr>
          </a:p>
          <a:p>
            <a:pPr marL="571500" indent="-571500">
              <a:lnSpc>
                <a:spcPct val="150000"/>
              </a:lnSpc>
              <a:buFont typeface="Wingdings" pitchFamily="2" charset="2"/>
              <a:buChar char="ü"/>
            </a:pPr>
            <a:r>
              <a:rPr lang="en-US" sz="4000" dirty="0" err="1">
                <a:latin typeface="Arial" pitchFamily="34" charset="0"/>
                <a:cs typeface="Arial" pitchFamily="34" charset="0"/>
              </a:rPr>
              <a:t>Đo</a:t>
            </a:r>
            <a:r>
              <a:rPr lang="en-US" sz="4000" dirty="0">
                <a:latin typeface="Arial" pitchFamily="34" charset="0"/>
                <a:cs typeface="Arial" pitchFamily="34" charset="0"/>
              </a:rPr>
              <a:t> </a:t>
            </a:r>
            <a:r>
              <a:rPr lang="vi-VN" sz="4000" dirty="0">
                <a:latin typeface="Arial" pitchFamily="34" charset="0"/>
                <a:cs typeface="Arial" pitchFamily="34" charset="0"/>
              </a:rPr>
              <a:t>nhiệt độ 4 giờ và </a:t>
            </a:r>
            <a:r>
              <a:rPr lang="en-US" sz="4000" dirty="0" err="1">
                <a:latin typeface="Arial" pitchFamily="34" charset="0"/>
                <a:cs typeface="Arial" pitchFamily="34" charset="0"/>
              </a:rPr>
              <a:t>Bilan</a:t>
            </a:r>
            <a:r>
              <a:rPr lang="en-US" sz="4000" dirty="0">
                <a:latin typeface="Arial" pitchFamily="34" charset="0"/>
                <a:cs typeface="Arial" pitchFamily="34" charset="0"/>
              </a:rPr>
              <a:t> </a:t>
            </a:r>
            <a:r>
              <a:rPr lang="en-US" sz="4000" dirty="0" err="1">
                <a:latin typeface="Arial" pitchFamily="34" charset="0"/>
                <a:cs typeface="Arial" pitchFamily="34" charset="0"/>
              </a:rPr>
              <a:t>đầu</a:t>
            </a:r>
            <a:r>
              <a:rPr lang="en-US" sz="4000" dirty="0">
                <a:latin typeface="Arial" pitchFamily="34" charset="0"/>
                <a:cs typeface="Arial" pitchFamily="34" charset="0"/>
              </a:rPr>
              <a:t> </a:t>
            </a:r>
            <a:r>
              <a:rPr lang="vi-VN" sz="4000" dirty="0">
                <a:latin typeface="Arial" pitchFamily="34" charset="0"/>
                <a:cs typeface="Arial" pitchFamily="34" charset="0"/>
              </a:rPr>
              <a:t>vào-đầu ra </a:t>
            </a:r>
            <a:endParaRPr lang="en-US" sz="4000" dirty="0">
              <a:latin typeface="Arial" pitchFamily="34" charset="0"/>
              <a:cs typeface="Arial" pitchFamily="34" charset="0"/>
            </a:endParaRPr>
          </a:p>
          <a:p>
            <a:pPr marL="571500" indent="-571500">
              <a:lnSpc>
                <a:spcPct val="150000"/>
              </a:lnSpc>
              <a:buFont typeface="Wingdings" pitchFamily="2" charset="2"/>
              <a:buChar char="ü"/>
            </a:pPr>
            <a:r>
              <a:rPr lang="vi-VN" sz="4000" dirty="0">
                <a:latin typeface="Arial" pitchFamily="34" charset="0"/>
                <a:cs typeface="Arial" pitchFamily="34" charset="0"/>
              </a:rPr>
              <a:t>sản phụ thuộc nhóm </a:t>
            </a:r>
            <a:r>
              <a:rPr lang="en-US" sz="4000" dirty="0">
                <a:latin typeface="Arial" pitchFamily="34" charset="0"/>
                <a:cs typeface="Arial" pitchFamily="34" charset="0"/>
              </a:rPr>
              <a:t>NYHA</a:t>
            </a:r>
            <a:r>
              <a:rPr lang="vi-VN" sz="4000" dirty="0">
                <a:latin typeface="Arial" pitchFamily="34" charset="0"/>
                <a:cs typeface="Arial" pitchFamily="34" charset="0"/>
              </a:rPr>
              <a:t> III và IV hoặc nguy cơ Clark Nhóm 2 và 3, có thể </a:t>
            </a:r>
            <a:r>
              <a:rPr lang="en-US" sz="4000" dirty="0" err="1">
                <a:latin typeface="Arial" pitchFamily="34" charset="0"/>
                <a:cs typeface="Arial" pitchFamily="34" charset="0"/>
              </a:rPr>
              <a:t>theo</a:t>
            </a:r>
            <a:r>
              <a:rPr lang="en-US" sz="4000" dirty="0">
                <a:latin typeface="Arial" pitchFamily="34" charset="0"/>
                <a:cs typeface="Arial" pitchFamily="34" charset="0"/>
              </a:rPr>
              <a:t> </a:t>
            </a:r>
            <a:r>
              <a:rPr lang="en-US" sz="4000" dirty="0" err="1">
                <a:latin typeface="Arial" pitchFamily="34" charset="0"/>
                <a:cs typeface="Arial" pitchFamily="34" charset="0"/>
              </a:rPr>
              <a:t>giõi</a:t>
            </a:r>
            <a:r>
              <a:rPr lang="en-US" sz="4000" dirty="0">
                <a:latin typeface="Arial" pitchFamily="34" charset="0"/>
                <a:cs typeface="Arial" pitchFamily="34" charset="0"/>
              </a:rPr>
              <a:t> </a:t>
            </a:r>
            <a:r>
              <a:rPr lang="en-US" sz="4000" dirty="0" err="1">
                <a:latin typeface="Arial" pitchFamily="34" charset="0"/>
                <a:cs typeface="Arial" pitchFamily="34" charset="0"/>
              </a:rPr>
              <a:t>huyết</a:t>
            </a:r>
            <a:r>
              <a:rPr lang="en-US" sz="4000" dirty="0">
                <a:latin typeface="Arial" pitchFamily="34" charset="0"/>
                <a:cs typeface="Arial" pitchFamily="34" charset="0"/>
              </a:rPr>
              <a:t> </a:t>
            </a:r>
            <a:r>
              <a:rPr lang="en-US" sz="4000" dirty="0" err="1">
                <a:latin typeface="Arial" pitchFamily="34" charset="0"/>
                <a:cs typeface="Arial" pitchFamily="34" charset="0"/>
              </a:rPr>
              <a:t>áp</a:t>
            </a:r>
            <a:r>
              <a:rPr lang="en-US" sz="4000" dirty="0">
                <a:latin typeface="Arial" pitchFamily="34" charset="0"/>
                <a:cs typeface="Arial" pitchFamily="34" charset="0"/>
              </a:rPr>
              <a:t> </a:t>
            </a:r>
            <a:r>
              <a:rPr lang="vi-VN" sz="4000" dirty="0">
                <a:latin typeface="Arial" pitchFamily="34" charset="0"/>
                <a:cs typeface="Arial" pitchFamily="34" charset="0"/>
              </a:rPr>
              <a:t> động mạch</a:t>
            </a:r>
            <a:r>
              <a:rPr lang="en-US" sz="4000" dirty="0">
                <a:latin typeface="Arial" pitchFamily="34" charset="0"/>
                <a:cs typeface="Arial" pitchFamily="34" charset="0"/>
              </a:rPr>
              <a:t> </a:t>
            </a:r>
            <a:r>
              <a:rPr lang="en-US" sz="4000" dirty="0" err="1">
                <a:latin typeface="Arial" pitchFamily="34" charset="0"/>
                <a:cs typeface="Arial" pitchFamily="34" charset="0"/>
              </a:rPr>
              <a:t>xâm</a:t>
            </a:r>
            <a:r>
              <a:rPr lang="en-US" sz="4000" dirty="0">
                <a:latin typeface="Arial" pitchFamily="34" charset="0"/>
                <a:cs typeface="Arial" pitchFamily="34" charset="0"/>
              </a:rPr>
              <a:t> </a:t>
            </a:r>
            <a:r>
              <a:rPr lang="en-US" sz="4000" dirty="0" err="1">
                <a:latin typeface="Arial" pitchFamily="34" charset="0"/>
                <a:cs typeface="Arial" pitchFamily="34" charset="0"/>
              </a:rPr>
              <a:t>lấn</a:t>
            </a:r>
            <a:r>
              <a:rPr lang="vi-VN" sz="4000" dirty="0">
                <a:latin typeface="Arial" pitchFamily="34" charset="0"/>
                <a:cs typeface="Arial" pitchFamily="34" charset="0"/>
              </a:rPr>
              <a:t>, áp lực động mạch vành, </a:t>
            </a:r>
            <a:r>
              <a:rPr lang="en-US" sz="4000" dirty="0" err="1">
                <a:latin typeface="Arial" pitchFamily="34" charset="0"/>
                <a:cs typeface="Arial" pitchFamily="34" charset="0"/>
              </a:rPr>
              <a:t>làm</a:t>
            </a:r>
            <a:r>
              <a:rPr lang="en-US" sz="4000" dirty="0">
                <a:latin typeface="Arial" pitchFamily="34" charset="0"/>
                <a:cs typeface="Arial" pitchFamily="34" charset="0"/>
              </a:rPr>
              <a:t> </a:t>
            </a:r>
            <a:r>
              <a:rPr lang="vi-VN" sz="4000" dirty="0">
                <a:latin typeface="Arial" pitchFamily="34" charset="0"/>
                <a:cs typeface="Arial" pitchFamily="34" charset="0"/>
              </a:rPr>
              <a:t>phân tích khí máu động mạch</a:t>
            </a:r>
            <a:endParaRPr lang="en-US" sz="4000" dirty="0">
              <a:latin typeface="Arial" pitchFamily="34" charset="0"/>
              <a:cs typeface="Arial" pitchFamily="34" charset="0"/>
            </a:endParaRPr>
          </a:p>
          <a:p>
            <a:pPr marL="571500" indent="-571500">
              <a:lnSpc>
                <a:spcPct val="150000"/>
              </a:lnSpc>
              <a:buFont typeface="Wingdings" pitchFamily="2" charset="2"/>
              <a:buChar char="ü"/>
            </a:pPr>
            <a:r>
              <a:rPr lang="en-US" sz="4000" dirty="0" err="1">
                <a:latin typeface="Arial" pitchFamily="34" charset="0"/>
                <a:cs typeface="Arial" pitchFamily="34" charset="0"/>
              </a:rPr>
              <a:t>Xét</a:t>
            </a:r>
            <a:r>
              <a:rPr lang="en-US" sz="4000" dirty="0">
                <a:latin typeface="Arial" pitchFamily="34" charset="0"/>
                <a:cs typeface="Arial" pitchFamily="34" charset="0"/>
              </a:rPr>
              <a:t> </a:t>
            </a:r>
            <a:r>
              <a:rPr lang="en-US" sz="4000" dirty="0" err="1">
                <a:latin typeface="Arial" pitchFamily="34" charset="0"/>
                <a:cs typeface="Arial" pitchFamily="34" charset="0"/>
              </a:rPr>
              <a:t>nghiệm</a:t>
            </a:r>
            <a:r>
              <a:rPr lang="en-US" sz="4000" dirty="0">
                <a:latin typeface="Arial" pitchFamily="34" charset="0"/>
                <a:cs typeface="Arial" pitchFamily="34" charset="0"/>
              </a:rPr>
              <a:t> Pro PNP</a:t>
            </a:r>
          </a:p>
          <a:p>
            <a:pPr marL="571500" indent="-571500">
              <a:lnSpc>
                <a:spcPct val="150000"/>
              </a:lnSpc>
              <a:buFont typeface="Wingdings" pitchFamily="2" charset="2"/>
              <a:buChar char="ü"/>
            </a:pPr>
            <a:r>
              <a:rPr lang="en-US" sz="4000" dirty="0" err="1">
                <a:latin typeface="Arial" pitchFamily="34" charset="0"/>
                <a:cs typeface="Arial" pitchFamily="34" charset="0"/>
              </a:rPr>
              <a:t>Chống</a:t>
            </a:r>
            <a:r>
              <a:rPr lang="en-US" sz="4000" dirty="0">
                <a:latin typeface="Arial" pitchFamily="34" charset="0"/>
                <a:cs typeface="Arial" pitchFamily="34" charset="0"/>
              </a:rPr>
              <a:t> </a:t>
            </a:r>
            <a:r>
              <a:rPr lang="en-US" sz="4000" dirty="0" err="1">
                <a:latin typeface="Arial" pitchFamily="34" charset="0"/>
                <a:cs typeface="Arial" pitchFamily="34" charset="0"/>
              </a:rPr>
              <a:t>đông</a:t>
            </a:r>
            <a:r>
              <a:rPr lang="en-US" sz="4000" dirty="0">
                <a:latin typeface="Arial" pitchFamily="34" charset="0"/>
                <a:cs typeface="Arial" pitchFamily="34" charset="0"/>
              </a:rPr>
              <a:t> </a:t>
            </a:r>
            <a:r>
              <a:rPr lang="vi-VN" sz="4000" dirty="0">
                <a:latin typeface="Arial" pitchFamily="34" charset="0"/>
                <a:cs typeface="Arial" pitchFamily="34" charset="0"/>
              </a:rPr>
              <a:t>Heparin là thuốc được lựa chọn trong thai kỳ vì nó là một phân tử lớn không đi qua nhau thai. </a:t>
            </a:r>
            <a:endParaRPr lang="en-US" sz="4000" dirty="0">
              <a:latin typeface="Arial" pitchFamily="34" charset="0"/>
              <a:cs typeface="Arial" pitchFamily="34" charset="0"/>
            </a:endParaRPr>
          </a:p>
          <a:p>
            <a:pPr marL="571500" indent="-571500">
              <a:lnSpc>
                <a:spcPct val="150000"/>
              </a:lnSpc>
              <a:buFont typeface="Wingdings" pitchFamily="2" charset="2"/>
              <a:buChar char="ü"/>
            </a:pPr>
            <a:r>
              <a:rPr lang="en-US" sz="4000" dirty="0" err="1">
                <a:latin typeface="Arial" pitchFamily="34" charset="0"/>
                <a:cs typeface="Arial" pitchFamily="34" charset="0"/>
              </a:rPr>
              <a:t>Lợi</a:t>
            </a:r>
            <a:r>
              <a:rPr lang="en-US" sz="4000" dirty="0">
                <a:latin typeface="Arial" pitchFamily="34" charset="0"/>
                <a:cs typeface="Arial" pitchFamily="34" charset="0"/>
              </a:rPr>
              <a:t> </a:t>
            </a:r>
            <a:r>
              <a:rPr lang="en-US" sz="4000" dirty="0" err="1">
                <a:latin typeface="Arial" pitchFamily="34" charset="0"/>
                <a:cs typeface="Arial" pitchFamily="34" charset="0"/>
              </a:rPr>
              <a:t>tiểu</a:t>
            </a:r>
            <a:r>
              <a:rPr lang="en-US" sz="4000">
                <a:latin typeface="Arial" pitchFamily="34" charset="0"/>
                <a:cs typeface="Arial" pitchFamily="34" charset="0"/>
              </a:rPr>
              <a:t>?</a:t>
            </a:r>
            <a:endParaRPr lang="en-US" sz="4000" dirty="0">
              <a:latin typeface="Arial" pitchFamily="34" charset="0"/>
              <a:cs typeface="Arial" pitchFamily="34" charset="0"/>
            </a:endParaRPr>
          </a:p>
          <a:p>
            <a:pPr marL="571500" indent="-571500">
              <a:lnSpc>
                <a:spcPct val="150000"/>
              </a:lnSpc>
              <a:buFont typeface="Wingdings" pitchFamily="2" charset="2"/>
              <a:buChar char="ü"/>
            </a:pP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94177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5ADD49B-B4E9-F04B-9011-B335340D63DE}"/>
              </a:ext>
            </a:extLst>
          </p:cNvPr>
          <p:cNvGraphicFramePr/>
          <p:nvPr>
            <p:extLst>
              <p:ext uri="{D42A27DB-BD31-4B8C-83A1-F6EECF244321}">
                <p14:modId xmlns:p14="http://schemas.microsoft.com/office/powerpoint/2010/main" val="3518589315"/>
              </p:ext>
            </p:extLst>
          </p:nvPr>
        </p:nvGraphicFramePr>
        <p:xfrm>
          <a:off x="14895871" y="2628901"/>
          <a:ext cx="7960954" cy="8772809"/>
        </p:xfrm>
        <a:graphic>
          <a:graphicData uri="http://schemas.openxmlformats.org/drawingml/2006/chart">
            <c:chart xmlns:c="http://schemas.openxmlformats.org/drawingml/2006/chart" xmlns:r="http://schemas.openxmlformats.org/officeDocument/2006/relationships" r:id="rId2"/>
          </a:graphicData>
        </a:graphic>
      </p:graphicFrame>
      <p:sp>
        <p:nvSpPr>
          <p:cNvPr id="12" name="Subtitle 2">
            <a:extLst>
              <a:ext uri="{FF2B5EF4-FFF2-40B4-BE49-F238E27FC236}">
                <a16:creationId xmlns:a16="http://schemas.microsoft.com/office/drawing/2014/main" id="{EA3034A8-39C0-AA42-9660-E3F68BE0EBA0}"/>
              </a:ext>
            </a:extLst>
          </p:cNvPr>
          <p:cNvSpPr txBox="1">
            <a:spLocks/>
          </p:cNvSpPr>
          <p:nvPr/>
        </p:nvSpPr>
        <p:spPr>
          <a:xfrm>
            <a:off x="3294918" y="2255825"/>
            <a:ext cx="10527052" cy="230832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vi-VN" sz="4000">
                <a:latin typeface="+mn-lt"/>
                <a:ea typeface="Lato Light" panose="020F0502020204030203" pitchFamily="34" charset="0"/>
                <a:cs typeface="Mukta ExtraLight" panose="020B0000000000000000" pitchFamily="34" charset="77"/>
              </a:rPr>
              <a:t>Bệnh tim mạch luôn được xem là nguyên nhân chính gây tử vong ở </a:t>
            </a:r>
            <a:r>
              <a:rPr lang="en-US" sz="4000">
                <a:latin typeface="Arial" pitchFamily="34" charset="0"/>
                <a:ea typeface="Lato Light" panose="020F0502020204030203" pitchFamily="34" charset="0"/>
                <a:cs typeface="Arial" pitchFamily="34" charset="0"/>
              </a:rPr>
              <a:t>phụ nữ mang thai </a:t>
            </a:r>
            <a:r>
              <a:rPr lang="vi-VN" sz="4000">
                <a:latin typeface="+mn-lt"/>
                <a:ea typeface="Lato Light" panose="020F0502020204030203" pitchFamily="34" charset="0"/>
                <a:cs typeface="Mukta ExtraLight" panose="020B0000000000000000" pitchFamily="34" charset="77"/>
              </a:rPr>
              <a:t>trên toàn thế giới</a:t>
            </a:r>
            <a:endParaRPr lang="en-US" sz="4000" dirty="0">
              <a:latin typeface="Work Sans Light" pitchFamily="2" charset="77"/>
              <a:ea typeface="Lato Light" panose="020F0502020204030203" pitchFamily="34" charset="0"/>
              <a:cs typeface="Mukta ExtraLight" panose="020B0000000000000000" pitchFamily="34" charset="77"/>
            </a:endParaRPr>
          </a:p>
        </p:txBody>
      </p:sp>
      <p:sp>
        <p:nvSpPr>
          <p:cNvPr id="31" name="Shape 64424">
            <a:extLst>
              <a:ext uri="{FF2B5EF4-FFF2-40B4-BE49-F238E27FC236}">
                <a16:creationId xmlns:a16="http://schemas.microsoft.com/office/drawing/2014/main" id="{BDD5A898-8A48-A341-A3C7-A4A7BD02F140}"/>
              </a:ext>
            </a:extLst>
          </p:cNvPr>
          <p:cNvSpPr/>
          <p:nvPr/>
        </p:nvSpPr>
        <p:spPr>
          <a:xfrm>
            <a:off x="557744" y="2460946"/>
            <a:ext cx="1428750" cy="1428752"/>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Work Sans Light" pitchFamily="2" charset="77"/>
            </a:endParaRPr>
          </a:p>
        </p:txBody>
      </p:sp>
      <p:sp>
        <p:nvSpPr>
          <p:cNvPr id="32" name="Shape 64424">
            <a:extLst>
              <a:ext uri="{FF2B5EF4-FFF2-40B4-BE49-F238E27FC236}">
                <a16:creationId xmlns:a16="http://schemas.microsoft.com/office/drawing/2014/main" id="{E7B6BC59-C5B3-2845-B68A-6FDA1F1747FA}"/>
              </a:ext>
            </a:extLst>
          </p:cNvPr>
          <p:cNvSpPr/>
          <p:nvPr/>
        </p:nvSpPr>
        <p:spPr>
          <a:xfrm>
            <a:off x="608165" y="4604814"/>
            <a:ext cx="1428750" cy="1428752"/>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Work Sans Light" pitchFamily="2" charset="77"/>
            </a:endParaRPr>
          </a:p>
        </p:txBody>
      </p:sp>
      <p:sp>
        <p:nvSpPr>
          <p:cNvPr id="33" name="Shape 64424">
            <a:extLst>
              <a:ext uri="{FF2B5EF4-FFF2-40B4-BE49-F238E27FC236}">
                <a16:creationId xmlns:a16="http://schemas.microsoft.com/office/drawing/2014/main" id="{CCE291AA-46FF-2F4D-A960-1F2CC2681D9E}"/>
              </a:ext>
            </a:extLst>
          </p:cNvPr>
          <p:cNvSpPr/>
          <p:nvPr/>
        </p:nvSpPr>
        <p:spPr>
          <a:xfrm>
            <a:off x="720670" y="6594944"/>
            <a:ext cx="1428750" cy="1428752"/>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Work Sans Light" pitchFamily="2" charset="77"/>
            </a:endParaRPr>
          </a:p>
        </p:txBody>
      </p:sp>
      <p:sp>
        <p:nvSpPr>
          <p:cNvPr id="34" name="Shape 64424">
            <a:extLst>
              <a:ext uri="{FF2B5EF4-FFF2-40B4-BE49-F238E27FC236}">
                <a16:creationId xmlns:a16="http://schemas.microsoft.com/office/drawing/2014/main" id="{2908BB70-5D95-FE41-A8CC-9E799FFF9011}"/>
              </a:ext>
            </a:extLst>
          </p:cNvPr>
          <p:cNvSpPr/>
          <p:nvPr/>
        </p:nvSpPr>
        <p:spPr>
          <a:xfrm>
            <a:off x="815955" y="8968694"/>
            <a:ext cx="1428750" cy="1428752"/>
          </a:xfrm>
          <a:prstGeom prst="ellipse">
            <a:avLst/>
          </a:prstGeom>
          <a:solidFill>
            <a:schemeClr val="accent4"/>
          </a:solidFill>
          <a:ln w="12700" cap="flat">
            <a:noFill/>
            <a:miter lim="400000"/>
          </a:ln>
          <a:effectLst/>
        </p:spPr>
        <p:txBody>
          <a:bodyPr wrap="square" lIns="0" tIns="0" rIns="0" bIns="0" numCol="1" anchor="t">
            <a:noAutofit/>
          </a:bodyPr>
          <a:lstStyle/>
          <a:p>
            <a:endParaRPr sz="5063" dirty="0">
              <a:latin typeface="Work Sans Light" pitchFamily="2" charset="77"/>
            </a:endParaRPr>
          </a:p>
        </p:txBody>
      </p:sp>
      <p:sp>
        <p:nvSpPr>
          <p:cNvPr id="27" name="Freeform 621">
            <a:extLst>
              <a:ext uri="{FF2B5EF4-FFF2-40B4-BE49-F238E27FC236}">
                <a16:creationId xmlns:a16="http://schemas.microsoft.com/office/drawing/2014/main" id="{1DEC99F0-72CC-9540-BD63-71D747F81E5D}"/>
              </a:ext>
            </a:extLst>
          </p:cNvPr>
          <p:cNvSpPr>
            <a:spLocks noChangeArrowheads="1"/>
          </p:cNvSpPr>
          <p:nvPr/>
        </p:nvSpPr>
        <p:spPr bwMode="auto">
          <a:xfrm>
            <a:off x="1069671" y="9318676"/>
            <a:ext cx="730748" cy="728788"/>
          </a:xfrm>
          <a:custGeom>
            <a:avLst/>
            <a:gdLst>
              <a:gd name="T0" fmla="*/ 568764 w 307308"/>
              <a:gd name="T1" fmla="*/ 533332 h 306027"/>
              <a:gd name="T2" fmla="*/ 506646 w 307308"/>
              <a:gd name="T3" fmla="*/ 442311 h 306027"/>
              <a:gd name="T4" fmla="*/ 463177 w 307308"/>
              <a:gd name="T5" fmla="*/ 530946 h 306027"/>
              <a:gd name="T6" fmla="*/ 461751 w 307308"/>
              <a:gd name="T7" fmla="*/ 495070 h 306027"/>
              <a:gd name="T8" fmla="*/ 501658 w 307308"/>
              <a:gd name="T9" fmla="*/ 433166 h 306027"/>
              <a:gd name="T10" fmla="*/ 151128 w 307308"/>
              <a:gd name="T11" fmla="*/ 430738 h 306027"/>
              <a:gd name="T12" fmla="*/ 86007 w 307308"/>
              <a:gd name="T13" fmla="*/ 419851 h 306027"/>
              <a:gd name="T14" fmla="*/ 380912 w 307308"/>
              <a:gd name="T15" fmla="*/ 401137 h 306027"/>
              <a:gd name="T16" fmla="*/ 236880 w 307308"/>
              <a:gd name="T17" fmla="*/ 415752 h 306027"/>
              <a:gd name="T18" fmla="*/ 150474 w 307308"/>
              <a:gd name="T19" fmla="*/ 358267 h 306027"/>
              <a:gd name="T20" fmla="*/ 83598 w 307308"/>
              <a:gd name="T21" fmla="*/ 375984 h 306027"/>
              <a:gd name="T22" fmla="*/ 150474 w 307308"/>
              <a:gd name="T23" fmla="*/ 358267 h 306027"/>
              <a:gd name="T24" fmla="*/ 531889 w 307308"/>
              <a:gd name="T25" fmla="*/ 353675 h 306027"/>
              <a:gd name="T26" fmla="*/ 229225 w 307308"/>
              <a:gd name="T27" fmla="*/ 353675 h 306027"/>
              <a:gd name="T28" fmla="*/ 158056 w 307308"/>
              <a:gd name="T29" fmla="*/ 309711 h 306027"/>
              <a:gd name="T30" fmla="*/ 72951 w 307308"/>
              <a:gd name="T31" fmla="*/ 314304 h 306027"/>
              <a:gd name="T32" fmla="*/ 236844 w 307308"/>
              <a:gd name="T33" fmla="*/ 287839 h 306027"/>
              <a:gd name="T34" fmla="*/ 322727 w 307308"/>
              <a:gd name="T35" fmla="*/ 302453 h 306027"/>
              <a:gd name="T36" fmla="*/ 236844 w 307308"/>
              <a:gd name="T37" fmla="*/ 287839 h 306027"/>
              <a:gd name="T38" fmla="*/ 151171 w 307308"/>
              <a:gd name="T39" fmla="*/ 259259 h 306027"/>
              <a:gd name="T40" fmla="*/ 69886 w 307308"/>
              <a:gd name="T41" fmla="*/ 256537 h 306027"/>
              <a:gd name="T42" fmla="*/ 236879 w 307308"/>
              <a:gd name="T43" fmla="*/ 229658 h 306027"/>
              <a:gd name="T44" fmla="*/ 524931 w 307308"/>
              <a:gd name="T45" fmla="*/ 244273 h 306027"/>
              <a:gd name="T46" fmla="*/ 236879 w 307308"/>
              <a:gd name="T47" fmla="*/ 229658 h 306027"/>
              <a:gd name="T48" fmla="*/ 151146 w 307308"/>
              <a:gd name="T49" fmla="*/ 200568 h 306027"/>
              <a:gd name="T50" fmla="*/ 66822 w 307308"/>
              <a:gd name="T51" fmla="*/ 197943 h 306027"/>
              <a:gd name="T52" fmla="*/ 236879 w 307308"/>
              <a:gd name="T53" fmla="*/ 171479 h 306027"/>
              <a:gd name="T54" fmla="*/ 524931 w 307308"/>
              <a:gd name="T55" fmla="*/ 186092 h 306027"/>
              <a:gd name="T56" fmla="*/ 236879 w 307308"/>
              <a:gd name="T57" fmla="*/ 171479 h 306027"/>
              <a:gd name="T58" fmla="*/ 151177 w 307308"/>
              <a:gd name="T59" fmla="*/ 142389 h 306027"/>
              <a:gd name="T60" fmla="*/ 70640 w 307308"/>
              <a:gd name="T61" fmla="*/ 133202 h 306027"/>
              <a:gd name="T62" fmla="*/ 439216 w 307308"/>
              <a:gd name="T63" fmla="*/ 116361 h 306027"/>
              <a:gd name="T64" fmla="*/ 324972 w 307308"/>
              <a:gd name="T65" fmla="*/ 130941 h 306027"/>
              <a:gd name="T66" fmla="*/ 188714 w 307308"/>
              <a:gd name="T67" fmla="*/ 72073 h 306027"/>
              <a:gd name="T68" fmla="*/ 521347 w 307308"/>
              <a:gd name="T69" fmla="*/ 525690 h 306027"/>
              <a:gd name="T70" fmla="*/ 579224 w 307308"/>
              <a:gd name="T71" fmla="*/ 72073 h 306027"/>
              <a:gd name="T72" fmla="*/ 586198 w 307308"/>
              <a:gd name="T73" fmla="*/ 58179 h 306027"/>
              <a:gd name="T74" fmla="*/ 591080 w 307308"/>
              <a:gd name="T75" fmla="*/ 531247 h 306027"/>
              <a:gd name="T76" fmla="*/ 181740 w 307308"/>
              <a:gd name="T77" fmla="*/ 590294 h 306027"/>
              <a:gd name="T78" fmla="*/ 181740 w 307308"/>
              <a:gd name="T79" fmla="*/ 58179 h 306027"/>
              <a:gd name="T80" fmla="*/ 418512 w 307308"/>
              <a:gd name="T81" fmla="*/ 35378 h 306027"/>
              <a:gd name="T82" fmla="*/ 403221 w 307308"/>
              <a:gd name="T83" fmla="*/ 14567 h 306027"/>
              <a:gd name="T84" fmla="*/ 150926 w 307308"/>
              <a:gd name="T85" fmla="*/ 532045 h 306027"/>
              <a:gd name="T86" fmla="*/ 36246 w 307308"/>
              <a:gd name="T87" fmla="*/ 552856 h 306027"/>
              <a:gd name="T88" fmla="*/ 7055 w 307308"/>
              <a:gd name="T89" fmla="*/ 21503 h 3060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7308" h="306027">
                <a:moveTo>
                  <a:pt x="277322" y="276496"/>
                </a:moveTo>
                <a:lnTo>
                  <a:pt x="277322" y="293422"/>
                </a:lnTo>
                <a:lnTo>
                  <a:pt x="294663" y="276496"/>
                </a:lnTo>
                <a:lnTo>
                  <a:pt x="277322" y="276496"/>
                </a:lnTo>
                <a:close/>
                <a:moveTo>
                  <a:pt x="259897" y="224567"/>
                </a:moveTo>
                <a:cubicBezTo>
                  <a:pt x="262112" y="225296"/>
                  <a:pt x="262850" y="227484"/>
                  <a:pt x="262481" y="229308"/>
                </a:cubicBezTo>
                <a:lnTo>
                  <a:pt x="246975" y="274895"/>
                </a:lnTo>
                <a:cubicBezTo>
                  <a:pt x="246606" y="276353"/>
                  <a:pt x="245129" y="277083"/>
                  <a:pt x="243652" y="277447"/>
                </a:cubicBezTo>
                <a:cubicBezTo>
                  <a:pt x="242176" y="277447"/>
                  <a:pt x="240330" y="276353"/>
                  <a:pt x="239961" y="275259"/>
                </a:cubicBezTo>
                <a:lnTo>
                  <a:pt x="232208" y="260307"/>
                </a:lnTo>
                <a:cubicBezTo>
                  <a:pt x="231469" y="258119"/>
                  <a:pt x="232208" y="255930"/>
                  <a:pt x="234054" y="254836"/>
                </a:cubicBezTo>
                <a:cubicBezTo>
                  <a:pt x="235899" y="253742"/>
                  <a:pt x="238115" y="254836"/>
                  <a:pt x="239222" y="256660"/>
                </a:cubicBezTo>
                <a:lnTo>
                  <a:pt x="242545" y="263589"/>
                </a:lnTo>
                <a:lnTo>
                  <a:pt x="255097" y="227119"/>
                </a:lnTo>
                <a:cubicBezTo>
                  <a:pt x="255466" y="224931"/>
                  <a:pt x="257681" y="223837"/>
                  <a:pt x="259897" y="224567"/>
                </a:cubicBezTo>
                <a:close/>
                <a:moveTo>
                  <a:pt x="77937" y="215900"/>
                </a:moveTo>
                <a:cubicBezTo>
                  <a:pt x="80090" y="215900"/>
                  <a:pt x="81526" y="217311"/>
                  <a:pt x="81885" y="219428"/>
                </a:cubicBezTo>
                <a:cubicBezTo>
                  <a:pt x="81885" y="221545"/>
                  <a:pt x="80449" y="222956"/>
                  <a:pt x="78296" y="223308"/>
                </a:cubicBezTo>
                <a:lnTo>
                  <a:pt x="44917" y="225072"/>
                </a:lnTo>
                <a:cubicBezTo>
                  <a:pt x="42763" y="225072"/>
                  <a:pt x="41328" y="223661"/>
                  <a:pt x="41328" y="221545"/>
                </a:cubicBezTo>
                <a:cubicBezTo>
                  <a:pt x="40969" y="219428"/>
                  <a:pt x="42404" y="217664"/>
                  <a:pt x="44558" y="217664"/>
                </a:cubicBezTo>
                <a:lnTo>
                  <a:pt x="77937" y="215900"/>
                </a:lnTo>
                <a:close/>
                <a:moveTo>
                  <a:pt x="122722" y="207962"/>
                </a:moveTo>
                <a:lnTo>
                  <a:pt x="197341" y="207962"/>
                </a:lnTo>
                <a:cubicBezTo>
                  <a:pt x="199143" y="207962"/>
                  <a:pt x="200946" y="209405"/>
                  <a:pt x="200946" y="211570"/>
                </a:cubicBezTo>
                <a:cubicBezTo>
                  <a:pt x="200946" y="213735"/>
                  <a:pt x="199143" y="215539"/>
                  <a:pt x="197341" y="215539"/>
                </a:cubicBezTo>
                <a:lnTo>
                  <a:pt x="122722" y="215539"/>
                </a:lnTo>
                <a:cubicBezTo>
                  <a:pt x="120559" y="215539"/>
                  <a:pt x="118756" y="213735"/>
                  <a:pt x="118756" y="211570"/>
                </a:cubicBezTo>
                <a:cubicBezTo>
                  <a:pt x="118756" y="209405"/>
                  <a:pt x="120559" y="207962"/>
                  <a:pt x="122722" y="207962"/>
                </a:cubicBezTo>
                <a:close/>
                <a:moveTo>
                  <a:pt x="77957" y="185737"/>
                </a:moveTo>
                <a:cubicBezTo>
                  <a:pt x="80101" y="185737"/>
                  <a:pt x="81529" y="187098"/>
                  <a:pt x="81887" y="189139"/>
                </a:cubicBezTo>
                <a:cubicBezTo>
                  <a:pt x="81887" y="191180"/>
                  <a:pt x="80458" y="192881"/>
                  <a:pt x="78315" y="192881"/>
                </a:cubicBezTo>
                <a:lnTo>
                  <a:pt x="43310" y="194922"/>
                </a:lnTo>
                <a:cubicBezTo>
                  <a:pt x="41524" y="194922"/>
                  <a:pt x="39738" y="193221"/>
                  <a:pt x="39738" y="191520"/>
                </a:cubicBezTo>
                <a:cubicBezTo>
                  <a:pt x="39381" y="189479"/>
                  <a:pt x="41167" y="187778"/>
                  <a:pt x="42953" y="187438"/>
                </a:cubicBezTo>
                <a:lnTo>
                  <a:pt x="77957" y="185737"/>
                </a:lnTo>
                <a:close/>
                <a:moveTo>
                  <a:pt x="122721" y="179387"/>
                </a:moveTo>
                <a:lnTo>
                  <a:pt x="271954" y="179387"/>
                </a:lnTo>
                <a:cubicBezTo>
                  <a:pt x="274117" y="179387"/>
                  <a:pt x="275559" y="181191"/>
                  <a:pt x="275559" y="183356"/>
                </a:cubicBezTo>
                <a:cubicBezTo>
                  <a:pt x="275559" y="185160"/>
                  <a:pt x="274117" y="186964"/>
                  <a:pt x="271954" y="186964"/>
                </a:cubicBezTo>
                <a:lnTo>
                  <a:pt x="122721" y="186964"/>
                </a:lnTo>
                <a:cubicBezTo>
                  <a:pt x="120559" y="186964"/>
                  <a:pt x="118756" y="185160"/>
                  <a:pt x="118756" y="183356"/>
                </a:cubicBezTo>
                <a:cubicBezTo>
                  <a:pt x="118756" y="181191"/>
                  <a:pt x="120559" y="179387"/>
                  <a:pt x="122721" y="179387"/>
                </a:cubicBezTo>
                <a:close/>
                <a:moveTo>
                  <a:pt x="77942" y="157162"/>
                </a:moveTo>
                <a:cubicBezTo>
                  <a:pt x="80451" y="157162"/>
                  <a:pt x="81527" y="158523"/>
                  <a:pt x="81885" y="160564"/>
                </a:cubicBezTo>
                <a:cubicBezTo>
                  <a:pt x="81885" y="162265"/>
                  <a:pt x="80451" y="163965"/>
                  <a:pt x="78301" y="164306"/>
                </a:cubicBezTo>
                <a:lnTo>
                  <a:pt x="41737" y="166347"/>
                </a:lnTo>
                <a:cubicBezTo>
                  <a:pt x="39586" y="166347"/>
                  <a:pt x="38152" y="164646"/>
                  <a:pt x="37794" y="162945"/>
                </a:cubicBezTo>
                <a:cubicBezTo>
                  <a:pt x="37794" y="160904"/>
                  <a:pt x="39228" y="159203"/>
                  <a:pt x="41378" y="158863"/>
                </a:cubicBezTo>
                <a:lnTo>
                  <a:pt x="77942" y="157162"/>
                </a:lnTo>
                <a:close/>
                <a:moveTo>
                  <a:pt x="122703" y="149225"/>
                </a:moveTo>
                <a:lnTo>
                  <a:pt x="167197" y="149225"/>
                </a:lnTo>
                <a:cubicBezTo>
                  <a:pt x="169350" y="149225"/>
                  <a:pt x="170785" y="151029"/>
                  <a:pt x="170785" y="153193"/>
                </a:cubicBezTo>
                <a:cubicBezTo>
                  <a:pt x="170785" y="154997"/>
                  <a:pt x="169350" y="156801"/>
                  <a:pt x="167197" y="156801"/>
                </a:cubicBezTo>
                <a:lnTo>
                  <a:pt x="122703" y="156801"/>
                </a:lnTo>
                <a:cubicBezTo>
                  <a:pt x="120550" y="156801"/>
                  <a:pt x="118756" y="154997"/>
                  <a:pt x="118756" y="153193"/>
                </a:cubicBezTo>
                <a:cubicBezTo>
                  <a:pt x="118756" y="151029"/>
                  <a:pt x="120550" y="149225"/>
                  <a:pt x="122703" y="149225"/>
                </a:cubicBezTo>
                <a:close/>
                <a:moveTo>
                  <a:pt x="77961" y="127000"/>
                </a:moveTo>
                <a:cubicBezTo>
                  <a:pt x="80459" y="127000"/>
                  <a:pt x="81530" y="128411"/>
                  <a:pt x="81887" y="130528"/>
                </a:cubicBezTo>
                <a:cubicBezTo>
                  <a:pt x="81887" y="132644"/>
                  <a:pt x="80459" y="134055"/>
                  <a:pt x="78318" y="134408"/>
                </a:cubicBezTo>
                <a:lnTo>
                  <a:pt x="40488" y="136172"/>
                </a:lnTo>
                <a:lnTo>
                  <a:pt x="40131" y="136172"/>
                </a:lnTo>
                <a:cubicBezTo>
                  <a:pt x="38347" y="136172"/>
                  <a:pt x="36563" y="134761"/>
                  <a:pt x="36206" y="132997"/>
                </a:cubicBezTo>
                <a:cubicBezTo>
                  <a:pt x="36206" y="130880"/>
                  <a:pt x="37990" y="129117"/>
                  <a:pt x="39775" y="129117"/>
                </a:cubicBezTo>
                <a:lnTo>
                  <a:pt x="77961" y="127000"/>
                </a:lnTo>
                <a:close/>
                <a:moveTo>
                  <a:pt x="122721" y="119062"/>
                </a:moveTo>
                <a:lnTo>
                  <a:pt x="271954" y="119062"/>
                </a:lnTo>
                <a:cubicBezTo>
                  <a:pt x="274117" y="119062"/>
                  <a:pt x="275559" y="120866"/>
                  <a:pt x="275559" y="123031"/>
                </a:cubicBezTo>
                <a:cubicBezTo>
                  <a:pt x="275559" y="124835"/>
                  <a:pt x="274117" y="126639"/>
                  <a:pt x="271954" y="126639"/>
                </a:cubicBezTo>
                <a:lnTo>
                  <a:pt x="122721" y="126639"/>
                </a:lnTo>
                <a:cubicBezTo>
                  <a:pt x="120559" y="126639"/>
                  <a:pt x="118756" y="124835"/>
                  <a:pt x="118756" y="123031"/>
                </a:cubicBezTo>
                <a:cubicBezTo>
                  <a:pt x="118756" y="120866"/>
                  <a:pt x="120559" y="119062"/>
                  <a:pt x="122721" y="119062"/>
                </a:cubicBezTo>
                <a:close/>
                <a:moveTo>
                  <a:pt x="77947" y="96837"/>
                </a:moveTo>
                <a:cubicBezTo>
                  <a:pt x="80095" y="96837"/>
                  <a:pt x="81528" y="98198"/>
                  <a:pt x="81886" y="100239"/>
                </a:cubicBezTo>
                <a:cubicBezTo>
                  <a:pt x="81886" y="102280"/>
                  <a:pt x="80453" y="103981"/>
                  <a:pt x="78305" y="103981"/>
                </a:cubicBezTo>
                <a:lnTo>
                  <a:pt x="38558" y="106022"/>
                </a:lnTo>
                <a:lnTo>
                  <a:pt x="38200" y="106022"/>
                </a:lnTo>
                <a:cubicBezTo>
                  <a:pt x="36409" y="106022"/>
                  <a:pt x="34619" y="104321"/>
                  <a:pt x="34619" y="102620"/>
                </a:cubicBezTo>
                <a:cubicBezTo>
                  <a:pt x="34619" y="100579"/>
                  <a:pt x="36051" y="99218"/>
                  <a:pt x="38200" y="98878"/>
                </a:cubicBezTo>
                <a:lnTo>
                  <a:pt x="77947" y="96837"/>
                </a:lnTo>
                <a:close/>
                <a:moveTo>
                  <a:pt x="122721" y="88900"/>
                </a:moveTo>
                <a:lnTo>
                  <a:pt x="271954" y="88900"/>
                </a:lnTo>
                <a:cubicBezTo>
                  <a:pt x="274117" y="88900"/>
                  <a:pt x="275559" y="90704"/>
                  <a:pt x="275559" y="92868"/>
                </a:cubicBezTo>
                <a:cubicBezTo>
                  <a:pt x="275559" y="94672"/>
                  <a:pt x="274117" y="96476"/>
                  <a:pt x="271954" y="96476"/>
                </a:cubicBezTo>
                <a:lnTo>
                  <a:pt x="122721" y="96476"/>
                </a:lnTo>
                <a:cubicBezTo>
                  <a:pt x="120559" y="96476"/>
                  <a:pt x="118756" y="94672"/>
                  <a:pt x="118756" y="92868"/>
                </a:cubicBezTo>
                <a:cubicBezTo>
                  <a:pt x="118756" y="90704"/>
                  <a:pt x="120559" y="88900"/>
                  <a:pt x="122721" y="88900"/>
                </a:cubicBezTo>
                <a:close/>
                <a:moveTo>
                  <a:pt x="77964" y="66675"/>
                </a:moveTo>
                <a:cubicBezTo>
                  <a:pt x="80104" y="66675"/>
                  <a:pt x="81531" y="68036"/>
                  <a:pt x="81887" y="70077"/>
                </a:cubicBezTo>
                <a:cubicBezTo>
                  <a:pt x="81887" y="72118"/>
                  <a:pt x="80461" y="73819"/>
                  <a:pt x="78321" y="73819"/>
                </a:cubicBezTo>
                <a:lnTo>
                  <a:pt x="36954" y="75860"/>
                </a:lnTo>
                <a:cubicBezTo>
                  <a:pt x="34814" y="75860"/>
                  <a:pt x="33387" y="74499"/>
                  <a:pt x="33387" y="72458"/>
                </a:cubicBezTo>
                <a:cubicBezTo>
                  <a:pt x="33031" y="70757"/>
                  <a:pt x="34814" y="69056"/>
                  <a:pt x="36597" y="69056"/>
                </a:cubicBezTo>
                <a:lnTo>
                  <a:pt x="77964" y="66675"/>
                </a:lnTo>
                <a:close/>
                <a:moveTo>
                  <a:pt x="168360" y="60325"/>
                </a:moveTo>
                <a:lnTo>
                  <a:pt x="227547" y="60325"/>
                </a:lnTo>
                <a:cubicBezTo>
                  <a:pt x="229330" y="60325"/>
                  <a:pt x="231113" y="61837"/>
                  <a:pt x="231113" y="64104"/>
                </a:cubicBezTo>
                <a:cubicBezTo>
                  <a:pt x="231113" y="66372"/>
                  <a:pt x="229330" y="67884"/>
                  <a:pt x="227547" y="67884"/>
                </a:cubicBezTo>
                <a:lnTo>
                  <a:pt x="168360" y="67884"/>
                </a:lnTo>
                <a:cubicBezTo>
                  <a:pt x="166220" y="67884"/>
                  <a:pt x="164794" y="66372"/>
                  <a:pt x="164794" y="64104"/>
                </a:cubicBezTo>
                <a:cubicBezTo>
                  <a:pt x="164794" y="61837"/>
                  <a:pt x="166220" y="60325"/>
                  <a:pt x="168360" y="60325"/>
                </a:cubicBezTo>
                <a:close/>
                <a:moveTo>
                  <a:pt x="97768" y="37365"/>
                </a:moveTo>
                <a:lnTo>
                  <a:pt x="97768" y="298824"/>
                </a:lnTo>
                <a:lnTo>
                  <a:pt x="270097" y="298824"/>
                </a:lnTo>
                <a:lnTo>
                  <a:pt x="270097" y="272534"/>
                </a:lnTo>
                <a:cubicBezTo>
                  <a:pt x="270097" y="270373"/>
                  <a:pt x="271903" y="268933"/>
                  <a:pt x="273709" y="268933"/>
                </a:cubicBezTo>
                <a:lnTo>
                  <a:pt x="300082" y="268933"/>
                </a:lnTo>
                <a:lnTo>
                  <a:pt x="300082" y="37365"/>
                </a:lnTo>
                <a:lnTo>
                  <a:pt x="97768" y="37365"/>
                </a:lnTo>
                <a:close/>
                <a:moveTo>
                  <a:pt x="94155" y="30162"/>
                </a:moveTo>
                <a:lnTo>
                  <a:pt x="303695" y="30162"/>
                </a:lnTo>
                <a:cubicBezTo>
                  <a:pt x="305863" y="30162"/>
                  <a:pt x="307308" y="31963"/>
                  <a:pt x="307308" y="33763"/>
                </a:cubicBezTo>
                <a:lnTo>
                  <a:pt x="307308" y="272534"/>
                </a:lnTo>
                <a:cubicBezTo>
                  <a:pt x="307308" y="273615"/>
                  <a:pt x="306947" y="274335"/>
                  <a:pt x="306224" y="275415"/>
                </a:cubicBezTo>
                <a:lnTo>
                  <a:pt x="276600" y="304947"/>
                </a:lnTo>
                <a:cubicBezTo>
                  <a:pt x="275516" y="305667"/>
                  <a:pt x="274793" y="306027"/>
                  <a:pt x="273709" y="306027"/>
                </a:cubicBezTo>
                <a:lnTo>
                  <a:pt x="94155" y="306027"/>
                </a:lnTo>
                <a:cubicBezTo>
                  <a:pt x="91987" y="306027"/>
                  <a:pt x="90181" y="304586"/>
                  <a:pt x="90181" y="302426"/>
                </a:cubicBezTo>
                <a:lnTo>
                  <a:pt x="90181" y="33763"/>
                </a:lnTo>
                <a:cubicBezTo>
                  <a:pt x="90181" y="31963"/>
                  <a:pt x="91987" y="30162"/>
                  <a:pt x="94155" y="30162"/>
                </a:cubicBezTo>
                <a:close/>
                <a:moveTo>
                  <a:pt x="212140" y="0"/>
                </a:moveTo>
                <a:cubicBezTo>
                  <a:pt x="214661" y="0"/>
                  <a:pt x="216101" y="1798"/>
                  <a:pt x="216101" y="3596"/>
                </a:cubicBezTo>
                <a:lnTo>
                  <a:pt x="216821" y="18341"/>
                </a:lnTo>
                <a:cubicBezTo>
                  <a:pt x="216821" y="20498"/>
                  <a:pt x="215381" y="22296"/>
                  <a:pt x="213220" y="22296"/>
                </a:cubicBezTo>
                <a:cubicBezTo>
                  <a:pt x="211420" y="22296"/>
                  <a:pt x="209260" y="20858"/>
                  <a:pt x="209260" y="18700"/>
                </a:cubicBezTo>
                <a:lnTo>
                  <a:pt x="208899" y="7552"/>
                </a:lnTo>
                <a:lnTo>
                  <a:pt x="7615" y="18700"/>
                </a:lnTo>
                <a:lnTo>
                  <a:pt x="22019" y="279066"/>
                </a:lnTo>
                <a:lnTo>
                  <a:pt x="78191" y="275829"/>
                </a:lnTo>
                <a:cubicBezTo>
                  <a:pt x="80711" y="275829"/>
                  <a:pt x="81791" y="277268"/>
                  <a:pt x="82152" y="279425"/>
                </a:cubicBezTo>
                <a:cubicBezTo>
                  <a:pt x="82152" y="281583"/>
                  <a:pt x="80711" y="283381"/>
                  <a:pt x="78551" y="283381"/>
                </a:cubicBezTo>
                <a:lnTo>
                  <a:pt x="18778" y="286618"/>
                </a:lnTo>
                <a:cubicBezTo>
                  <a:pt x="16617" y="286978"/>
                  <a:pt x="14817" y="285179"/>
                  <a:pt x="14817" y="283022"/>
                </a:cubicBezTo>
                <a:lnTo>
                  <a:pt x="54" y="15104"/>
                </a:lnTo>
                <a:cubicBezTo>
                  <a:pt x="-306" y="13665"/>
                  <a:pt x="1134" y="11508"/>
                  <a:pt x="3655" y="11148"/>
                </a:cubicBezTo>
                <a:lnTo>
                  <a:pt x="212140" y="0"/>
                </a:lnTo>
                <a:close/>
              </a:path>
            </a:pathLst>
          </a:custGeom>
          <a:solidFill>
            <a:schemeClr val="bg1"/>
          </a:solidFill>
          <a:ln>
            <a:noFill/>
          </a:ln>
          <a:effectLst/>
        </p:spPr>
        <p:txBody>
          <a:bodyPr anchor="ctr"/>
          <a:lstStyle/>
          <a:p>
            <a:endParaRPr lang="en-US" dirty="0">
              <a:latin typeface="Work Sans Light" pitchFamily="2" charset="77"/>
            </a:endParaRPr>
          </a:p>
        </p:txBody>
      </p:sp>
      <p:sp>
        <p:nvSpPr>
          <p:cNvPr id="28" name="Freeform 628">
            <a:extLst>
              <a:ext uri="{FF2B5EF4-FFF2-40B4-BE49-F238E27FC236}">
                <a16:creationId xmlns:a16="http://schemas.microsoft.com/office/drawing/2014/main" id="{33FF5421-AABE-CB49-8FD0-667787351BC2}"/>
              </a:ext>
            </a:extLst>
          </p:cNvPr>
          <p:cNvSpPr>
            <a:spLocks noChangeArrowheads="1"/>
          </p:cNvSpPr>
          <p:nvPr/>
        </p:nvSpPr>
        <p:spPr bwMode="auto">
          <a:xfrm>
            <a:off x="1018976" y="6856171"/>
            <a:ext cx="728788" cy="728788"/>
          </a:xfrm>
          <a:custGeom>
            <a:avLst/>
            <a:gdLst>
              <a:gd name="T0" fmla="*/ 489477 w 306027"/>
              <a:gd name="T1" fmla="*/ 575695 h 305757"/>
              <a:gd name="T2" fmla="*/ 100815 w 306027"/>
              <a:gd name="T3" fmla="*/ 446413 h 305757"/>
              <a:gd name="T4" fmla="*/ 317048 w 306027"/>
              <a:gd name="T5" fmla="*/ 446413 h 305757"/>
              <a:gd name="T6" fmla="*/ 100815 w 306027"/>
              <a:gd name="T7" fmla="*/ 431815 h 305757"/>
              <a:gd name="T8" fmla="*/ 100815 w 306027"/>
              <a:gd name="T9" fmla="*/ 417218 h 305757"/>
              <a:gd name="T10" fmla="*/ 490021 w 306027"/>
              <a:gd name="T11" fmla="*/ 343607 h 305757"/>
              <a:gd name="T12" fmla="*/ 259503 w 306027"/>
              <a:gd name="T13" fmla="*/ 300240 h 305757"/>
              <a:gd name="T14" fmla="*/ 330791 w 306027"/>
              <a:gd name="T15" fmla="*/ 300240 h 305757"/>
              <a:gd name="T16" fmla="*/ 103334 w 306027"/>
              <a:gd name="T17" fmla="*/ 343607 h 305757"/>
              <a:gd name="T18" fmla="*/ 103334 w 306027"/>
              <a:gd name="T19" fmla="*/ 272017 h 305757"/>
              <a:gd name="T20" fmla="*/ 490021 w 306027"/>
              <a:gd name="T21" fmla="*/ 286473 h 305757"/>
              <a:gd name="T22" fmla="*/ 259503 w 306027"/>
              <a:gd name="T23" fmla="*/ 243795 h 305757"/>
              <a:gd name="T24" fmla="*/ 330791 w 306027"/>
              <a:gd name="T25" fmla="*/ 243795 h 305757"/>
              <a:gd name="T26" fmla="*/ 103334 w 306027"/>
              <a:gd name="T27" fmla="*/ 257562 h 305757"/>
              <a:gd name="T28" fmla="*/ 103334 w 306027"/>
              <a:gd name="T29" fmla="*/ 243795 h 305757"/>
              <a:gd name="T30" fmla="*/ 504555 w 306027"/>
              <a:gd name="T31" fmla="*/ 236223 h 305757"/>
              <a:gd name="T32" fmla="*/ 411119 w 306027"/>
              <a:gd name="T33" fmla="*/ 357374 h 305757"/>
              <a:gd name="T34" fmla="*/ 411119 w 306027"/>
              <a:gd name="T35" fmla="*/ 229339 h 305757"/>
              <a:gd name="T36" fmla="*/ 345325 w 306027"/>
              <a:gd name="T37" fmla="*/ 236223 h 305757"/>
              <a:gd name="T38" fmla="*/ 251890 w 306027"/>
              <a:gd name="T39" fmla="*/ 357374 h 305757"/>
              <a:gd name="T40" fmla="*/ 251890 w 306027"/>
              <a:gd name="T41" fmla="*/ 229339 h 305757"/>
              <a:gd name="T42" fmla="*/ 189158 w 306027"/>
              <a:gd name="T43" fmla="*/ 236223 h 305757"/>
              <a:gd name="T44" fmla="*/ 96414 w 306027"/>
              <a:gd name="T45" fmla="*/ 357374 h 305757"/>
              <a:gd name="T46" fmla="*/ 96414 w 306027"/>
              <a:gd name="T47" fmla="*/ 229339 h 305757"/>
              <a:gd name="T48" fmla="*/ 295494 w 306027"/>
              <a:gd name="T49" fmla="*/ 155868 h 305757"/>
              <a:gd name="T50" fmla="*/ 295494 w 306027"/>
              <a:gd name="T51" fmla="*/ 69969 h 305757"/>
              <a:gd name="T52" fmla="*/ 244969 w 306027"/>
              <a:gd name="T53" fmla="*/ 119845 h 305757"/>
              <a:gd name="T54" fmla="*/ 98728 w 306027"/>
              <a:gd name="T55" fmla="*/ 185760 h 305757"/>
              <a:gd name="T56" fmla="*/ 43107 w 306027"/>
              <a:gd name="T57" fmla="*/ 575695 h 305757"/>
              <a:gd name="T58" fmla="*/ 93862 w 306027"/>
              <a:gd name="T59" fmla="*/ 403318 h 305757"/>
              <a:gd name="T60" fmla="*/ 330953 w 306027"/>
              <a:gd name="T61" fmla="*/ 575695 h 305757"/>
              <a:gd name="T62" fmla="*/ 381708 w 306027"/>
              <a:gd name="T63" fmla="*/ 431815 h 305757"/>
              <a:gd name="T64" fmla="*/ 504076 w 306027"/>
              <a:gd name="T65" fmla="*/ 575695 h 305757"/>
              <a:gd name="T66" fmla="*/ 497125 w 306027"/>
              <a:gd name="T67" fmla="*/ 187150 h 305757"/>
              <a:gd name="T68" fmla="*/ 290628 w 306027"/>
              <a:gd name="T69" fmla="*/ 1564 h 305757"/>
              <a:gd name="T70" fmla="*/ 576387 w 306027"/>
              <a:gd name="T71" fmla="*/ 172552 h 305757"/>
              <a:gd name="T72" fmla="*/ 365717 w 306027"/>
              <a:gd name="T73" fmla="*/ 35623 h 305757"/>
              <a:gd name="T74" fmla="*/ 590292 w 306027"/>
              <a:gd name="T75" fmla="*/ 35623 h 305757"/>
              <a:gd name="T76" fmla="*/ 561785 w 306027"/>
              <a:gd name="T77" fmla="*/ 187150 h 305757"/>
              <a:gd name="T78" fmla="*/ 36153 w 306027"/>
              <a:gd name="T79" fmla="*/ 590292 h 305757"/>
              <a:gd name="T80" fmla="*/ 6952 w 306027"/>
              <a:gd name="T81" fmla="*/ 187150 h 305757"/>
              <a:gd name="T82" fmla="*/ 6952 w 306027"/>
              <a:gd name="T83" fmla="*/ 28671 h 305757"/>
              <a:gd name="T84" fmla="*/ 216927 w 306027"/>
              <a:gd name="T85" fmla="*/ 42573 h 305757"/>
              <a:gd name="T86" fmla="*/ 91080 w 306027"/>
              <a:gd name="T87" fmla="*/ 172552 h 3057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6027" h="305757">
                <a:moveTo>
                  <a:pt x="201495" y="231231"/>
                </a:moveTo>
                <a:lnTo>
                  <a:pt x="201495" y="298196"/>
                </a:lnTo>
                <a:lnTo>
                  <a:pt x="253761" y="298196"/>
                </a:lnTo>
                <a:lnTo>
                  <a:pt x="253761" y="231231"/>
                </a:lnTo>
                <a:lnTo>
                  <a:pt x="201495" y="231231"/>
                </a:lnTo>
                <a:close/>
                <a:moveTo>
                  <a:pt x="52266" y="231231"/>
                </a:moveTo>
                <a:lnTo>
                  <a:pt x="52266" y="298196"/>
                </a:lnTo>
                <a:lnTo>
                  <a:pt x="164368" y="298196"/>
                </a:lnTo>
                <a:lnTo>
                  <a:pt x="164368" y="231231"/>
                </a:lnTo>
                <a:lnTo>
                  <a:pt x="52266" y="231231"/>
                </a:lnTo>
                <a:close/>
                <a:moveTo>
                  <a:pt x="52266" y="216109"/>
                </a:moveTo>
                <a:lnTo>
                  <a:pt x="52266" y="223670"/>
                </a:lnTo>
                <a:lnTo>
                  <a:pt x="164368" y="223670"/>
                </a:lnTo>
                <a:lnTo>
                  <a:pt x="164368" y="216109"/>
                </a:lnTo>
                <a:lnTo>
                  <a:pt x="52266" y="216109"/>
                </a:lnTo>
                <a:close/>
                <a:moveTo>
                  <a:pt x="217085" y="155517"/>
                </a:moveTo>
                <a:lnTo>
                  <a:pt x="217085" y="177980"/>
                </a:lnTo>
                <a:lnTo>
                  <a:pt x="254043" y="177980"/>
                </a:lnTo>
                <a:lnTo>
                  <a:pt x="254043" y="155517"/>
                </a:lnTo>
                <a:lnTo>
                  <a:pt x="217085" y="155517"/>
                </a:lnTo>
                <a:close/>
                <a:moveTo>
                  <a:pt x="134535" y="155517"/>
                </a:moveTo>
                <a:lnTo>
                  <a:pt x="134535" y="177980"/>
                </a:lnTo>
                <a:lnTo>
                  <a:pt x="171493" y="177980"/>
                </a:lnTo>
                <a:lnTo>
                  <a:pt x="171493" y="155517"/>
                </a:lnTo>
                <a:lnTo>
                  <a:pt x="134535" y="155517"/>
                </a:lnTo>
                <a:close/>
                <a:moveTo>
                  <a:pt x="53572" y="140898"/>
                </a:moveTo>
                <a:lnTo>
                  <a:pt x="53572" y="177980"/>
                </a:lnTo>
                <a:lnTo>
                  <a:pt x="90531" y="177980"/>
                </a:lnTo>
                <a:lnTo>
                  <a:pt x="90531" y="140898"/>
                </a:lnTo>
                <a:lnTo>
                  <a:pt x="53572" y="140898"/>
                </a:lnTo>
                <a:close/>
                <a:moveTo>
                  <a:pt x="217085" y="126280"/>
                </a:moveTo>
                <a:lnTo>
                  <a:pt x="217085" y="148386"/>
                </a:lnTo>
                <a:lnTo>
                  <a:pt x="254043" y="148386"/>
                </a:lnTo>
                <a:lnTo>
                  <a:pt x="254043" y="126280"/>
                </a:lnTo>
                <a:lnTo>
                  <a:pt x="217085" y="126280"/>
                </a:lnTo>
                <a:close/>
                <a:moveTo>
                  <a:pt x="134535" y="126280"/>
                </a:moveTo>
                <a:lnTo>
                  <a:pt x="134535" y="148386"/>
                </a:lnTo>
                <a:lnTo>
                  <a:pt x="171493" y="148386"/>
                </a:lnTo>
                <a:lnTo>
                  <a:pt x="171493" y="126280"/>
                </a:lnTo>
                <a:lnTo>
                  <a:pt x="134535" y="126280"/>
                </a:lnTo>
                <a:close/>
                <a:moveTo>
                  <a:pt x="53572" y="126280"/>
                </a:moveTo>
                <a:lnTo>
                  <a:pt x="53572" y="133411"/>
                </a:lnTo>
                <a:lnTo>
                  <a:pt x="90531" y="133411"/>
                </a:lnTo>
                <a:lnTo>
                  <a:pt x="90531" y="126280"/>
                </a:lnTo>
                <a:lnTo>
                  <a:pt x="53572" y="126280"/>
                </a:lnTo>
                <a:close/>
                <a:moveTo>
                  <a:pt x="213138" y="118792"/>
                </a:moveTo>
                <a:lnTo>
                  <a:pt x="257990" y="118792"/>
                </a:lnTo>
                <a:cubicBezTo>
                  <a:pt x="259784" y="118792"/>
                  <a:pt x="261578" y="120575"/>
                  <a:pt x="261578" y="122358"/>
                </a:cubicBezTo>
                <a:lnTo>
                  <a:pt x="261578" y="181545"/>
                </a:lnTo>
                <a:cubicBezTo>
                  <a:pt x="261578" y="183684"/>
                  <a:pt x="259784" y="185111"/>
                  <a:pt x="257990" y="185111"/>
                </a:cubicBezTo>
                <a:lnTo>
                  <a:pt x="213138" y="185111"/>
                </a:lnTo>
                <a:cubicBezTo>
                  <a:pt x="210986" y="185111"/>
                  <a:pt x="209550" y="183684"/>
                  <a:pt x="209550" y="181545"/>
                </a:cubicBezTo>
                <a:lnTo>
                  <a:pt x="209550" y="122358"/>
                </a:lnTo>
                <a:cubicBezTo>
                  <a:pt x="209550" y="120575"/>
                  <a:pt x="210986" y="118792"/>
                  <a:pt x="213138" y="118792"/>
                </a:cubicBezTo>
                <a:close/>
                <a:moveTo>
                  <a:pt x="130588" y="118792"/>
                </a:moveTo>
                <a:lnTo>
                  <a:pt x="175440" y="118792"/>
                </a:lnTo>
                <a:cubicBezTo>
                  <a:pt x="177234" y="118792"/>
                  <a:pt x="179028" y="120575"/>
                  <a:pt x="179028" y="122358"/>
                </a:cubicBezTo>
                <a:lnTo>
                  <a:pt x="179028" y="181545"/>
                </a:lnTo>
                <a:cubicBezTo>
                  <a:pt x="179028" y="183684"/>
                  <a:pt x="177234" y="185111"/>
                  <a:pt x="175440" y="185111"/>
                </a:cubicBezTo>
                <a:lnTo>
                  <a:pt x="130588" y="185111"/>
                </a:lnTo>
                <a:cubicBezTo>
                  <a:pt x="128794" y="185111"/>
                  <a:pt x="127000" y="183684"/>
                  <a:pt x="127000" y="181545"/>
                </a:cubicBezTo>
                <a:lnTo>
                  <a:pt x="127000" y="122358"/>
                </a:lnTo>
                <a:cubicBezTo>
                  <a:pt x="127000" y="120575"/>
                  <a:pt x="128794" y="118792"/>
                  <a:pt x="130588" y="118792"/>
                </a:cubicBezTo>
                <a:close/>
                <a:moveTo>
                  <a:pt x="49984" y="118792"/>
                </a:moveTo>
                <a:lnTo>
                  <a:pt x="94478" y="118792"/>
                </a:lnTo>
                <a:cubicBezTo>
                  <a:pt x="96272" y="118792"/>
                  <a:pt x="98066" y="120575"/>
                  <a:pt x="98066" y="122358"/>
                </a:cubicBezTo>
                <a:lnTo>
                  <a:pt x="98066" y="181545"/>
                </a:lnTo>
                <a:cubicBezTo>
                  <a:pt x="98066" y="183684"/>
                  <a:pt x="96272" y="185111"/>
                  <a:pt x="94478" y="185111"/>
                </a:cubicBezTo>
                <a:lnTo>
                  <a:pt x="49984" y="185111"/>
                </a:lnTo>
                <a:cubicBezTo>
                  <a:pt x="47831" y="185111"/>
                  <a:pt x="46037" y="183684"/>
                  <a:pt x="46037" y="181545"/>
                </a:cubicBezTo>
                <a:lnTo>
                  <a:pt x="46037" y="122358"/>
                </a:lnTo>
                <a:cubicBezTo>
                  <a:pt x="46037" y="120575"/>
                  <a:pt x="47831" y="118792"/>
                  <a:pt x="49984" y="118792"/>
                </a:cubicBezTo>
                <a:close/>
                <a:moveTo>
                  <a:pt x="153194" y="43777"/>
                </a:moveTo>
                <a:cubicBezTo>
                  <a:pt x="142788" y="43777"/>
                  <a:pt x="134535" y="52030"/>
                  <a:pt x="134535" y="62077"/>
                </a:cubicBezTo>
                <a:cubicBezTo>
                  <a:pt x="134535" y="72483"/>
                  <a:pt x="142788" y="80736"/>
                  <a:pt x="153194" y="80736"/>
                </a:cubicBezTo>
                <a:cubicBezTo>
                  <a:pt x="163241" y="80736"/>
                  <a:pt x="171493" y="72483"/>
                  <a:pt x="171493" y="62077"/>
                </a:cubicBezTo>
                <a:cubicBezTo>
                  <a:pt x="171493" y="52030"/>
                  <a:pt x="163241" y="43777"/>
                  <a:pt x="153194" y="43777"/>
                </a:cubicBezTo>
                <a:close/>
                <a:moveTo>
                  <a:pt x="153194" y="36242"/>
                </a:moveTo>
                <a:cubicBezTo>
                  <a:pt x="167546" y="36242"/>
                  <a:pt x="179028" y="48083"/>
                  <a:pt x="179028" y="62077"/>
                </a:cubicBezTo>
                <a:cubicBezTo>
                  <a:pt x="179028" y="76430"/>
                  <a:pt x="167546" y="88271"/>
                  <a:pt x="153194" y="88271"/>
                </a:cubicBezTo>
                <a:cubicBezTo>
                  <a:pt x="138841" y="88271"/>
                  <a:pt x="127000" y="76430"/>
                  <a:pt x="127000" y="62077"/>
                </a:cubicBezTo>
                <a:cubicBezTo>
                  <a:pt x="127000" y="48083"/>
                  <a:pt x="138841" y="36242"/>
                  <a:pt x="153194" y="36242"/>
                </a:cubicBezTo>
                <a:close/>
                <a:moveTo>
                  <a:pt x="153194" y="8371"/>
                </a:moveTo>
                <a:lnTo>
                  <a:pt x="51184" y="96219"/>
                </a:lnTo>
                <a:cubicBezTo>
                  <a:pt x="50103" y="96579"/>
                  <a:pt x="49382" y="96939"/>
                  <a:pt x="48661" y="96939"/>
                </a:cubicBezTo>
                <a:lnTo>
                  <a:pt x="22348" y="96939"/>
                </a:lnTo>
                <a:lnTo>
                  <a:pt x="22348" y="298196"/>
                </a:lnTo>
                <a:lnTo>
                  <a:pt x="44696" y="298196"/>
                </a:lnTo>
                <a:lnTo>
                  <a:pt x="44696" y="212509"/>
                </a:lnTo>
                <a:cubicBezTo>
                  <a:pt x="44696" y="210349"/>
                  <a:pt x="46498" y="208909"/>
                  <a:pt x="48661" y="208909"/>
                </a:cubicBezTo>
                <a:lnTo>
                  <a:pt x="167972" y="208909"/>
                </a:lnTo>
                <a:cubicBezTo>
                  <a:pt x="170135" y="208909"/>
                  <a:pt x="171577" y="210349"/>
                  <a:pt x="171577" y="212509"/>
                </a:cubicBezTo>
                <a:lnTo>
                  <a:pt x="171577" y="298196"/>
                </a:lnTo>
                <a:lnTo>
                  <a:pt x="194286" y="298196"/>
                </a:lnTo>
                <a:lnTo>
                  <a:pt x="194286" y="227270"/>
                </a:lnTo>
                <a:cubicBezTo>
                  <a:pt x="194286" y="225470"/>
                  <a:pt x="195727" y="223670"/>
                  <a:pt x="197890" y="223670"/>
                </a:cubicBezTo>
                <a:lnTo>
                  <a:pt x="257726" y="223670"/>
                </a:lnTo>
                <a:cubicBezTo>
                  <a:pt x="259889" y="223670"/>
                  <a:pt x="261330" y="225470"/>
                  <a:pt x="261330" y="227270"/>
                </a:cubicBezTo>
                <a:lnTo>
                  <a:pt x="261330" y="298196"/>
                </a:lnTo>
                <a:lnTo>
                  <a:pt x="283679" y="298196"/>
                </a:lnTo>
                <a:lnTo>
                  <a:pt x="283679" y="96939"/>
                </a:lnTo>
                <a:lnTo>
                  <a:pt x="257726" y="96939"/>
                </a:lnTo>
                <a:cubicBezTo>
                  <a:pt x="256644" y="96939"/>
                  <a:pt x="255924" y="96579"/>
                  <a:pt x="255203" y="96219"/>
                </a:cubicBezTo>
                <a:lnTo>
                  <a:pt x="153194" y="8371"/>
                </a:lnTo>
                <a:close/>
                <a:moveTo>
                  <a:pt x="150671" y="810"/>
                </a:moveTo>
                <a:cubicBezTo>
                  <a:pt x="152112" y="-270"/>
                  <a:pt x="154275" y="-270"/>
                  <a:pt x="155356" y="810"/>
                </a:cubicBezTo>
                <a:lnTo>
                  <a:pt x="258807" y="89378"/>
                </a:lnTo>
                <a:lnTo>
                  <a:pt x="298818" y="89378"/>
                </a:lnTo>
                <a:lnTo>
                  <a:pt x="298818" y="22052"/>
                </a:lnTo>
                <a:lnTo>
                  <a:pt x="193565" y="22052"/>
                </a:lnTo>
                <a:cubicBezTo>
                  <a:pt x="191402" y="22052"/>
                  <a:pt x="189600" y="20612"/>
                  <a:pt x="189600" y="18452"/>
                </a:cubicBezTo>
                <a:cubicBezTo>
                  <a:pt x="189600" y="16651"/>
                  <a:pt x="191402" y="14851"/>
                  <a:pt x="193565" y="14851"/>
                </a:cubicBezTo>
                <a:lnTo>
                  <a:pt x="302422" y="14851"/>
                </a:lnTo>
                <a:cubicBezTo>
                  <a:pt x="304585" y="14851"/>
                  <a:pt x="306027" y="16651"/>
                  <a:pt x="306027" y="18452"/>
                </a:cubicBezTo>
                <a:lnTo>
                  <a:pt x="306027" y="92978"/>
                </a:lnTo>
                <a:cubicBezTo>
                  <a:pt x="306027" y="95139"/>
                  <a:pt x="304585" y="96939"/>
                  <a:pt x="302422" y="96939"/>
                </a:cubicBezTo>
                <a:lnTo>
                  <a:pt x="291248" y="96939"/>
                </a:lnTo>
                <a:lnTo>
                  <a:pt x="291248" y="301797"/>
                </a:lnTo>
                <a:cubicBezTo>
                  <a:pt x="291248" y="303957"/>
                  <a:pt x="289806" y="305757"/>
                  <a:pt x="287283" y="305757"/>
                </a:cubicBezTo>
                <a:lnTo>
                  <a:pt x="18743" y="305757"/>
                </a:lnTo>
                <a:cubicBezTo>
                  <a:pt x="16581" y="305757"/>
                  <a:pt x="14778" y="303957"/>
                  <a:pt x="14778" y="301797"/>
                </a:cubicBezTo>
                <a:lnTo>
                  <a:pt x="14778" y="96939"/>
                </a:lnTo>
                <a:lnTo>
                  <a:pt x="3604" y="96939"/>
                </a:lnTo>
                <a:cubicBezTo>
                  <a:pt x="1802" y="96939"/>
                  <a:pt x="0" y="95139"/>
                  <a:pt x="0" y="92978"/>
                </a:cubicBezTo>
                <a:lnTo>
                  <a:pt x="0" y="18452"/>
                </a:lnTo>
                <a:cubicBezTo>
                  <a:pt x="0" y="16651"/>
                  <a:pt x="1802" y="14851"/>
                  <a:pt x="3604" y="14851"/>
                </a:cubicBezTo>
                <a:lnTo>
                  <a:pt x="112462" y="14851"/>
                </a:lnTo>
                <a:cubicBezTo>
                  <a:pt x="114625" y="14851"/>
                  <a:pt x="116066" y="16651"/>
                  <a:pt x="116066" y="18452"/>
                </a:cubicBezTo>
                <a:cubicBezTo>
                  <a:pt x="116066" y="20612"/>
                  <a:pt x="114625" y="22052"/>
                  <a:pt x="112462" y="22052"/>
                </a:cubicBezTo>
                <a:lnTo>
                  <a:pt x="7569" y="22052"/>
                </a:lnTo>
                <a:lnTo>
                  <a:pt x="7569" y="89378"/>
                </a:lnTo>
                <a:lnTo>
                  <a:pt x="47219" y="89378"/>
                </a:lnTo>
                <a:lnTo>
                  <a:pt x="150671" y="810"/>
                </a:lnTo>
                <a:close/>
              </a:path>
            </a:pathLst>
          </a:custGeom>
          <a:solidFill>
            <a:schemeClr val="bg1"/>
          </a:solidFill>
          <a:ln>
            <a:noFill/>
          </a:ln>
          <a:effectLst/>
        </p:spPr>
        <p:txBody>
          <a:bodyPr anchor="ctr"/>
          <a:lstStyle/>
          <a:p>
            <a:endParaRPr lang="en-US" dirty="0">
              <a:latin typeface="Work Sans Light" pitchFamily="2" charset="77"/>
            </a:endParaRPr>
          </a:p>
        </p:txBody>
      </p:sp>
      <p:sp>
        <p:nvSpPr>
          <p:cNvPr id="29" name="Freeform 631">
            <a:extLst>
              <a:ext uri="{FF2B5EF4-FFF2-40B4-BE49-F238E27FC236}">
                <a16:creationId xmlns:a16="http://schemas.microsoft.com/office/drawing/2014/main" id="{5410F2DD-1526-E245-949F-A2CF39BC91B5}"/>
              </a:ext>
            </a:extLst>
          </p:cNvPr>
          <p:cNvSpPr>
            <a:spLocks noChangeArrowheads="1"/>
          </p:cNvSpPr>
          <p:nvPr/>
        </p:nvSpPr>
        <p:spPr bwMode="auto">
          <a:xfrm>
            <a:off x="1015056" y="4822467"/>
            <a:ext cx="732708" cy="728788"/>
          </a:xfrm>
          <a:custGeom>
            <a:avLst/>
            <a:gdLst>
              <a:gd name="T0" fmla="*/ 331935 w 307043"/>
              <a:gd name="T1" fmla="*/ 382021 h 306026"/>
              <a:gd name="T2" fmla="*/ 491479 w 307043"/>
              <a:gd name="T3" fmla="*/ 486907 h 306026"/>
              <a:gd name="T4" fmla="*/ 411708 w 307043"/>
              <a:gd name="T5" fmla="*/ 302837 h 306026"/>
              <a:gd name="T6" fmla="*/ 417305 w 307043"/>
              <a:gd name="T7" fmla="*/ 287556 h 306026"/>
              <a:gd name="T8" fmla="*/ 532766 w 307043"/>
              <a:gd name="T9" fmla="*/ 412585 h 306026"/>
              <a:gd name="T10" fmla="*/ 505476 w 307043"/>
              <a:gd name="T11" fmla="*/ 396608 h 306026"/>
              <a:gd name="T12" fmla="*/ 498479 w 307043"/>
              <a:gd name="T13" fmla="*/ 501493 h 306026"/>
              <a:gd name="T14" fmla="*/ 317940 w 307043"/>
              <a:gd name="T15" fmla="*/ 493853 h 306026"/>
              <a:gd name="T16" fmla="*/ 300445 w 307043"/>
              <a:gd name="T17" fmla="*/ 412585 h 306026"/>
              <a:gd name="T18" fmla="*/ 290648 w 307043"/>
              <a:gd name="T19" fmla="*/ 402859 h 306026"/>
              <a:gd name="T20" fmla="*/ 412896 w 307043"/>
              <a:gd name="T21" fmla="*/ 229658 h 306026"/>
              <a:gd name="T22" fmla="*/ 560434 w 307043"/>
              <a:gd name="T23" fmla="*/ 513709 h 306026"/>
              <a:gd name="T24" fmla="*/ 592449 w 307043"/>
              <a:gd name="T25" fmla="*/ 586116 h 306026"/>
              <a:gd name="T26" fmla="*/ 497801 w 307043"/>
              <a:gd name="T27" fmla="*/ 568710 h 306026"/>
              <a:gd name="T28" fmla="*/ 232645 w 307043"/>
              <a:gd name="T29" fmla="*/ 409975 h 306026"/>
              <a:gd name="T30" fmla="*/ 245867 w 307043"/>
              <a:gd name="T31" fmla="*/ 364025 h 306026"/>
              <a:gd name="T32" fmla="*/ 246565 w 307043"/>
              <a:gd name="T33" fmla="*/ 409975 h 306026"/>
              <a:gd name="T34" fmla="*/ 494321 w 307043"/>
              <a:gd name="T35" fmla="*/ 554090 h 306026"/>
              <a:gd name="T36" fmla="*/ 569483 w 307043"/>
              <a:gd name="T37" fmla="*/ 574977 h 306026"/>
              <a:gd name="T38" fmla="*/ 547212 w 307043"/>
              <a:gd name="T39" fmla="*/ 507444 h 306026"/>
              <a:gd name="T40" fmla="*/ 412896 w 307043"/>
              <a:gd name="T41" fmla="*/ 244277 h 306026"/>
              <a:gd name="T42" fmla="*/ 366964 w 307043"/>
              <a:gd name="T43" fmla="*/ 242886 h 306026"/>
              <a:gd name="T44" fmla="*/ 412896 w 307043"/>
              <a:gd name="T45" fmla="*/ 229658 h 306026"/>
              <a:gd name="T46" fmla="*/ 102492 w 307043"/>
              <a:gd name="T47" fmla="*/ 152361 h 306026"/>
              <a:gd name="T48" fmla="*/ 261591 w 307043"/>
              <a:gd name="T49" fmla="*/ 257247 h 306026"/>
              <a:gd name="T50" fmla="*/ 182042 w 307043"/>
              <a:gd name="T51" fmla="*/ 73178 h 306026"/>
              <a:gd name="T52" fmla="*/ 186925 w 307043"/>
              <a:gd name="T53" fmla="*/ 58590 h 306026"/>
              <a:gd name="T54" fmla="*/ 302064 w 307043"/>
              <a:gd name="T55" fmla="*/ 183619 h 306026"/>
              <a:gd name="T56" fmla="*/ 275547 w 307043"/>
              <a:gd name="T57" fmla="*/ 166948 h 306026"/>
              <a:gd name="T58" fmla="*/ 268569 w 307043"/>
              <a:gd name="T59" fmla="*/ 271833 h 306026"/>
              <a:gd name="T60" fmla="*/ 87837 w 307043"/>
              <a:gd name="T61" fmla="*/ 264887 h 306026"/>
              <a:gd name="T62" fmla="*/ 71091 w 307043"/>
              <a:gd name="T63" fmla="*/ 183619 h 306026"/>
              <a:gd name="T64" fmla="*/ 60625 w 307043"/>
              <a:gd name="T65" fmla="*/ 173199 h 306026"/>
              <a:gd name="T66" fmla="*/ 180508 w 307043"/>
              <a:gd name="T67" fmla="*/ 14619 h 306026"/>
              <a:gd name="T68" fmla="*/ 46191 w 307043"/>
              <a:gd name="T69" fmla="*/ 278482 h 306026"/>
              <a:gd name="T70" fmla="*/ 23921 w 307043"/>
              <a:gd name="T71" fmla="*/ 345318 h 306026"/>
              <a:gd name="T72" fmla="*/ 98387 w 307043"/>
              <a:gd name="T73" fmla="*/ 325129 h 306026"/>
              <a:gd name="T74" fmla="*/ 346144 w 307043"/>
              <a:gd name="T75" fmla="*/ 180317 h 306026"/>
              <a:gd name="T76" fmla="*/ 180508 w 307043"/>
              <a:gd name="T77" fmla="*/ 0 h 306026"/>
              <a:gd name="T78" fmla="*/ 180508 w 307043"/>
              <a:gd name="T79" fmla="*/ 360634 h 306026"/>
              <a:gd name="T80" fmla="*/ 7218 w 307043"/>
              <a:gd name="T81" fmla="*/ 360634 h 306026"/>
              <a:gd name="T82" fmla="*/ 2347 w 307043"/>
              <a:gd name="T83" fmla="*/ 348798 h 306026"/>
              <a:gd name="T84" fmla="*/ 259 w 307043"/>
              <a:gd name="T85" fmla="*/ 180317 h 306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7043" h="306026">
                <a:moveTo>
                  <a:pt x="213112" y="157000"/>
                </a:moveTo>
                <a:lnTo>
                  <a:pt x="171819" y="198052"/>
                </a:lnTo>
                <a:lnTo>
                  <a:pt x="171819" y="252428"/>
                </a:lnTo>
                <a:lnTo>
                  <a:pt x="254404" y="252428"/>
                </a:lnTo>
                <a:lnTo>
                  <a:pt x="254404" y="198052"/>
                </a:lnTo>
                <a:lnTo>
                  <a:pt x="213112" y="157000"/>
                </a:lnTo>
                <a:close/>
                <a:moveTo>
                  <a:pt x="210576" y="149078"/>
                </a:moveTo>
                <a:cubicBezTo>
                  <a:pt x="212025" y="147637"/>
                  <a:pt x="214198" y="147637"/>
                  <a:pt x="216009" y="149078"/>
                </a:cubicBezTo>
                <a:lnTo>
                  <a:pt x="275775" y="208855"/>
                </a:lnTo>
                <a:cubicBezTo>
                  <a:pt x="277224" y="209935"/>
                  <a:pt x="277224" y="212456"/>
                  <a:pt x="275775" y="213897"/>
                </a:cubicBezTo>
                <a:cubicBezTo>
                  <a:pt x="274326" y="215337"/>
                  <a:pt x="272153" y="215337"/>
                  <a:pt x="270704" y="213897"/>
                </a:cubicBezTo>
                <a:lnTo>
                  <a:pt x="261649" y="205614"/>
                </a:lnTo>
                <a:lnTo>
                  <a:pt x="261649" y="256029"/>
                </a:lnTo>
                <a:cubicBezTo>
                  <a:pt x="261649" y="258189"/>
                  <a:pt x="260200" y="259990"/>
                  <a:pt x="258027" y="259990"/>
                </a:cubicBezTo>
                <a:lnTo>
                  <a:pt x="167835" y="259990"/>
                </a:lnTo>
                <a:cubicBezTo>
                  <a:pt x="166023" y="259990"/>
                  <a:pt x="164575" y="258189"/>
                  <a:pt x="164575" y="256029"/>
                </a:cubicBezTo>
                <a:lnTo>
                  <a:pt x="164575" y="205614"/>
                </a:lnTo>
                <a:lnTo>
                  <a:pt x="155519" y="213897"/>
                </a:lnTo>
                <a:cubicBezTo>
                  <a:pt x="154433" y="215337"/>
                  <a:pt x="151897" y="215337"/>
                  <a:pt x="150448" y="213897"/>
                </a:cubicBezTo>
                <a:cubicBezTo>
                  <a:pt x="148999" y="212456"/>
                  <a:pt x="148999" y="209935"/>
                  <a:pt x="150448" y="208855"/>
                </a:cubicBezTo>
                <a:lnTo>
                  <a:pt x="210576" y="149078"/>
                </a:lnTo>
                <a:close/>
                <a:moveTo>
                  <a:pt x="213727" y="119062"/>
                </a:moveTo>
                <a:cubicBezTo>
                  <a:pt x="265241" y="119062"/>
                  <a:pt x="307029" y="160931"/>
                  <a:pt x="307029" y="212544"/>
                </a:cubicBezTo>
                <a:cubicBezTo>
                  <a:pt x="307029" y="232035"/>
                  <a:pt x="301265" y="250442"/>
                  <a:pt x="290097" y="266323"/>
                </a:cubicBezTo>
                <a:cubicBezTo>
                  <a:pt x="291178" y="274625"/>
                  <a:pt x="295501" y="288701"/>
                  <a:pt x="305948" y="299529"/>
                </a:cubicBezTo>
                <a:cubicBezTo>
                  <a:pt x="307029" y="300973"/>
                  <a:pt x="307389" y="302056"/>
                  <a:pt x="306669" y="303861"/>
                </a:cubicBezTo>
                <a:cubicBezTo>
                  <a:pt x="305948" y="304943"/>
                  <a:pt x="304867" y="306026"/>
                  <a:pt x="303066" y="306026"/>
                </a:cubicBezTo>
                <a:cubicBezTo>
                  <a:pt x="301985" y="306026"/>
                  <a:pt x="276769" y="305665"/>
                  <a:pt x="257676" y="294837"/>
                </a:cubicBezTo>
                <a:cubicBezTo>
                  <a:pt x="243987" y="302056"/>
                  <a:pt x="229217" y="306026"/>
                  <a:pt x="213727" y="306026"/>
                </a:cubicBezTo>
                <a:cubicBezTo>
                  <a:pt x="162212" y="306026"/>
                  <a:pt x="120424" y="264158"/>
                  <a:pt x="120424" y="212544"/>
                </a:cubicBezTo>
                <a:cubicBezTo>
                  <a:pt x="120424" y="205325"/>
                  <a:pt x="121144" y="198468"/>
                  <a:pt x="122585" y="191610"/>
                </a:cubicBezTo>
                <a:cubicBezTo>
                  <a:pt x="123306" y="189805"/>
                  <a:pt x="125467" y="188362"/>
                  <a:pt x="127268" y="188722"/>
                </a:cubicBezTo>
                <a:cubicBezTo>
                  <a:pt x="129430" y="189083"/>
                  <a:pt x="130510" y="191249"/>
                  <a:pt x="129790" y="193054"/>
                </a:cubicBezTo>
                <a:cubicBezTo>
                  <a:pt x="128709" y="199551"/>
                  <a:pt x="127629" y="205686"/>
                  <a:pt x="127629" y="212544"/>
                </a:cubicBezTo>
                <a:cubicBezTo>
                  <a:pt x="127629" y="259827"/>
                  <a:pt x="166175" y="298447"/>
                  <a:pt x="213727" y="298447"/>
                </a:cubicBezTo>
                <a:cubicBezTo>
                  <a:pt x="228496" y="298447"/>
                  <a:pt x="243266" y="294476"/>
                  <a:pt x="255875" y="287258"/>
                </a:cubicBezTo>
                <a:cubicBezTo>
                  <a:pt x="256955" y="286897"/>
                  <a:pt x="258396" y="286897"/>
                  <a:pt x="259477" y="287619"/>
                </a:cubicBezTo>
                <a:cubicBezTo>
                  <a:pt x="271005" y="294476"/>
                  <a:pt x="285775" y="297003"/>
                  <a:pt x="294781" y="298086"/>
                </a:cubicBezTo>
                <a:cubicBezTo>
                  <a:pt x="286495" y="286536"/>
                  <a:pt x="283613" y="273542"/>
                  <a:pt x="282532" y="265602"/>
                </a:cubicBezTo>
                <a:cubicBezTo>
                  <a:pt x="282172" y="264880"/>
                  <a:pt x="282532" y="263797"/>
                  <a:pt x="283253" y="263075"/>
                </a:cubicBezTo>
                <a:cubicBezTo>
                  <a:pt x="294060" y="248277"/>
                  <a:pt x="299464" y="230952"/>
                  <a:pt x="299464" y="212544"/>
                </a:cubicBezTo>
                <a:cubicBezTo>
                  <a:pt x="299464" y="165262"/>
                  <a:pt x="261278" y="126641"/>
                  <a:pt x="213727" y="126641"/>
                </a:cubicBezTo>
                <a:cubicBezTo>
                  <a:pt x="207242" y="126641"/>
                  <a:pt x="200398" y="127363"/>
                  <a:pt x="194634" y="128807"/>
                </a:cubicBezTo>
                <a:cubicBezTo>
                  <a:pt x="192472" y="129168"/>
                  <a:pt x="190311" y="128085"/>
                  <a:pt x="189951" y="125920"/>
                </a:cubicBezTo>
                <a:cubicBezTo>
                  <a:pt x="189590" y="123754"/>
                  <a:pt x="191031" y="121949"/>
                  <a:pt x="192833" y="121588"/>
                </a:cubicBezTo>
                <a:cubicBezTo>
                  <a:pt x="199677" y="119784"/>
                  <a:pt x="206522" y="119062"/>
                  <a:pt x="213727" y="119062"/>
                </a:cubicBezTo>
                <a:close/>
                <a:moveTo>
                  <a:pt x="94230" y="37938"/>
                </a:moveTo>
                <a:lnTo>
                  <a:pt x="53053" y="78989"/>
                </a:lnTo>
                <a:lnTo>
                  <a:pt x="53053" y="133365"/>
                </a:lnTo>
                <a:lnTo>
                  <a:pt x="135407" y="133365"/>
                </a:lnTo>
                <a:lnTo>
                  <a:pt x="135407" y="78989"/>
                </a:lnTo>
                <a:lnTo>
                  <a:pt x="94230" y="37938"/>
                </a:lnTo>
                <a:close/>
                <a:moveTo>
                  <a:pt x="91340" y="30375"/>
                </a:moveTo>
                <a:cubicBezTo>
                  <a:pt x="92785" y="28575"/>
                  <a:pt x="95313" y="28575"/>
                  <a:pt x="96758" y="30375"/>
                </a:cubicBezTo>
                <a:lnTo>
                  <a:pt x="156357" y="89792"/>
                </a:lnTo>
                <a:cubicBezTo>
                  <a:pt x="158163" y="91233"/>
                  <a:pt x="158163" y="93753"/>
                  <a:pt x="156357" y="95194"/>
                </a:cubicBezTo>
                <a:cubicBezTo>
                  <a:pt x="155273" y="96634"/>
                  <a:pt x="152745" y="96634"/>
                  <a:pt x="151300" y="95194"/>
                </a:cubicBezTo>
                <a:lnTo>
                  <a:pt x="142631" y="86551"/>
                </a:lnTo>
                <a:lnTo>
                  <a:pt x="142631" y="137326"/>
                </a:lnTo>
                <a:cubicBezTo>
                  <a:pt x="142631" y="139486"/>
                  <a:pt x="141186" y="140927"/>
                  <a:pt x="139019" y="140927"/>
                </a:cubicBezTo>
                <a:lnTo>
                  <a:pt x="49079" y="140927"/>
                </a:lnTo>
                <a:cubicBezTo>
                  <a:pt x="46912" y="140927"/>
                  <a:pt x="45467" y="139486"/>
                  <a:pt x="45467" y="137326"/>
                </a:cubicBezTo>
                <a:lnTo>
                  <a:pt x="45467" y="86551"/>
                </a:lnTo>
                <a:lnTo>
                  <a:pt x="36799" y="95194"/>
                </a:lnTo>
                <a:cubicBezTo>
                  <a:pt x="35354" y="96634"/>
                  <a:pt x="33187" y="96634"/>
                  <a:pt x="31381" y="95194"/>
                </a:cubicBezTo>
                <a:cubicBezTo>
                  <a:pt x="29936" y="93753"/>
                  <a:pt x="29936" y="91233"/>
                  <a:pt x="31381" y="89792"/>
                </a:cubicBezTo>
                <a:lnTo>
                  <a:pt x="91340" y="30375"/>
                </a:lnTo>
                <a:close/>
                <a:moveTo>
                  <a:pt x="93436" y="7579"/>
                </a:moveTo>
                <a:cubicBezTo>
                  <a:pt x="45885" y="7579"/>
                  <a:pt x="7339" y="46199"/>
                  <a:pt x="7339" y="93482"/>
                </a:cubicBezTo>
                <a:cubicBezTo>
                  <a:pt x="7339" y="111890"/>
                  <a:pt x="13103" y="129575"/>
                  <a:pt x="23910" y="144374"/>
                </a:cubicBezTo>
                <a:cubicBezTo>
                  <a:pt x="24630" y="145096"/>
                  <a:pt x="24630" y="145817"/>
                  <a:pt x="24630" y="146900"/>
                </a:cubicBezTo>
                <a:cubicBezTo>
                  <a:pt x="23550" y="154480"/>
                  <a:pt x="20668" y="167474"/>
                  <a:pt x="12382" y="179024"/>
                </a:cubicBezTo>
                <a:cubicBezTo>
                  <a:pt x="21388" y="178302"/>
                  <a:pt x="36158" y="175414"/>
                  <a:pt x="47325" y="168557"/>
                </a:cubicBezTo>
                <a:cubicBezTo>
                  <a:pt x="48766" y="167835"/>
                  <a:pt x="50207" y="167835"/>
                  <a:pt x="50928" y="168557"/>
                </a:cubicBezTo>
                <a:cubicBezTo>
                  <a:pt x="63897" y="175775"/>
                  <a:pt x="78666" y="179746"/>
                  <a:pt x="93436" y="179746"/>
                </a:cubicBezTo>
                <a:cubicBezTo>
                  <a:pt x="140628" y="179746"/>
                  <a:pt x="179174" y="141125"/>
                  <a:pt x="179174" y="93482"/>
                </a:cubicBezTo>
                <a:cubicBezTo>
                  <a:pt x="179174" y="46199"/>
                  <a:pt x="140628" y="7579"/>
                  <a:pt x="93436" y="7579"/>
                </a:cubicBezTo>
                <a:close/>
                <a:moveTo>
                  <a:pt x="93436" y="0"/>
                </a:moveTo>
                <a:cubicBezTo>
                  <a:pt x="144590" y="0"/>
                  <a:pt x="186739" y="42229"/>
                  <a:pt x="186739" y="93482"/>
                </a:cubicBezTo>
                <a:cubicBezTo>
                  <a:pt x="186739" y="145096"/>
                  <a:pt x="144590" y="186964"/>
                  <a:pt x="93436" y="186964"/>
                </a:cubicBezTo>
                <a:cubicBezTo>
                  <a:pt x="77946" y="186964"/>
                  <a:pt x="62816" y="183355"/>
                  <a:pt x="49487" y="176136"/>
                </a:cubicBezTo>
                <a:cubicBezTo>
                  <a:pt x="30034" y="186964"/>
                  <a:pt x="4817" y="186964"/>
                  <a:pt x="3736" y="186964"/>
                </a:cubicBezTo>
                <a:cubicBezTo>
                  <a:pt x="1935" y="186964"/>
                  <a:pt x="854" y="186242"/>
                  <a:pt x="134" y="184799"/>
                </a:cubicBezTo>
                <a:cubicBezTo>
                  <a:pt x="-226" y="183355"/>
                  <a:pt x="134" y="181911"/>
                  <a:pt x="1215" y="180828"/>
                </a:cubicBezTo>
                <a:cubicBezTo>
                  <a:pt x="11662" y="170000"/>
                  <a:pt x="15624" y="155924"/>
                  <a:pt x="17065" y="147261"/>
                </a:cubicBezTo>
                <a:cubicBezTo>
                  <a:pt x="5538" y="131380"/>
                  <a:pt x="134" y="112972"/>
                  <a:pt x="134" y="93482"/>
                </a:cubicBezTo>
                <a:cubicBezTo>
                  <a:pt x="134" y="42229"/>
                  <a:pt x="41562" y="0"/>
                  <a:pt x="93436" y="0"/>
                </a:cubicBezTo>
                <a:close/>
              </a:path>
            </a:pathLst>
          </a:custGeom>
          <a:solidFill>
            <a:schemeClr val="bg1"/>
          </a:solidFill>
          <a:ln>
            <a:noFill/>
          </a:ln>
          <a:effectLst/>
        </p:spPr>
        <p:txBody>
          <a:bodyPr anchor="ctr"/>
          <a:lstStyle/>
          <a:p>
            <a:endParaRPr lang="en-US" dirty="0">
              <a:latin typeface="Work Sans Light" pitchFamily="2" charset="77"/>
            </a:endParaRPr>
          </a:p>
        </p:txBody>
      </p:sp>
      <p:sp>
        <p:nvSpPr>
          <p:cNvPr id="30" name="Freeform 622">
            <a:extLst>
              <a:ext uri="{FF2B5EF4-FFF2-40B4-BE49-F238E27FC236}">
                <a16:creationId xmlns:a16="http://schemas.microsoft.com/office/drawing/2014/main" id="{6980FD33-7B61-404D-9639-F4C8029685C2}"/>
              </a:ext>
            </a:extLst>
          </p:cNvPr>
          <p:cNvSpPr>
            <a:spLocks noChangeArrowheads="1"/>
          </p:cNvSpPr>
          <p:nvPr/>
        </p:nvSpPr>
        <p:spPr bwMode="auto">
          <a:xfrm>
            <a:off x="967243" y="2779804"/>
            <a:ext cx="726830" cy="728786"/>
          </a:xfrm>
          <a:custGeom>
            <a:avLst/>
            <a:gdLst>
              <a:gd name="T0" fmla="*/ 497640 w 306027"/>
              <a:gd name="T1" fmla="*/ 504553 h 306027"/>
              <a:gd name="T2" fmla="*/ 95718 w 306027"/>
              <a:gd name="T3" fmla="*/ 489939 h 306027"/>
              <a:gd name="T4" fmla="*/ 95718 w 306027"/>
              <a:gd name="T5" fmla="*/ 504553 h 306027"/>
              <a:gd name="T6" fmla="*/ 497640 w 306027"/>
              <a:gd name="T7" fmla="*/ 431758 h 306027"/>
              <a:gd name="T8" fmla="*/ 318461 w 306027"/>
              <a:gd name="T9" fmla="*/ 439414 h 306027"/>
              <a:gd name="T10" fmla="*/ 274900 w 306027"/>
              <a:gd name="T11" fmla="*/ 439414 h 306027"/>
              <a:gd name="T12" fmla="*/ 95718 w 306027"/>
              <a:gd name="T13" fmla="*/ 431758 h 306027"/>
              <a:gd name="T14" fmla="*/ 497640 w 306027"/>
              <a:gd name="T15" fmla="*/ 388159 h 306027"/>
              <a:gd name="T16" fmla="*/ 95718 w 306027"/>
              <a:gd name="T17" fmla="*/ 373579 h 306027"/>
              <a:gd name="T18" fmla="*/ 95718 w 306027"/>
              <a:gd name="T19" fmla="*/ 388159 h 306027"/>
              <a:gd name="T20" fmla="*/ 375818 w 306027"/>
              <a:gd name="T21" fmla="*/ 220012 h 306027"/>
              <a:gd name="T22" fmla="*/ 411856 w 306027"/>
              <a:gd name="T23" fmla="*/ 202015 h 306027"/>
              <a:gd name="T24" fmla="*/ 217697 w 306027"/>
              <a:gd name="T25" fmla="*/ 273305 h 306027"/>
              <a:gd name="T26" fmla="*/ 414628 w 306027"/>
              <a:gd name="T27" fmla="*/ 187481 h 306027"/>
              <a:gd name="T28" fmla="*/ 461752 w 306027"/>
              <a:gd name="T29" fmla="*/ 226933 h 306027"/>
              <a:gd name="T30" fmla="*/ 361265 w 306027"/>
              <a:gd name="T31" fmla="*/ 280226 h 306027"/>
              <a:gd name="T32" fmla="*/ 350870 w 306027"/>
              <a:gd name="T33" fmla="*/ 216549 h 306027"/>
              <a:gd name="T34" fmla="*/ 242516 w 306027"/>
              <a:gd name="T35" fmla="*/ 216549 h 306027"/>
              <a:gd name="T36" fmla="*/ 232175 w 306027"/>
              <a:gd name="T37" fmla="*/ 280226 h 306027"/>
              <a:gd name="T38" fmla="*/ 132216 w 306027"/>
              <a:gd name="T39" fmla="*/ 226933 h 306027"/>
              <a:gd name="T40" fmla="*/ 178404 w 306027"/>
              <a:gd name="T41" fmla="*/ 187481 h 306027"/>
              <a:gd name="T42" fmla="*/ 490721 w 306027"/>
              <a:gd name="T43" fmla="*/ 158393 h 306027"/>
              <a:gd name="T44" fmla="*/ 260372 w 306027"/>
              <a:gd name="T45" fmla="*/ 315546 h 306027"/>
              <a:gd name="T46" fmla="*/ 497640 w 306027"/>
              <a:gd name="T47" fmla="*/ 143919 h 306027"/>
              <a:gd name="T48" fmla="*/ 325380 w 306027"/>
              <a:gd name="T49" fmla="*/ 330020 h 306027"/>
              <a:gd name="T50" fmla="*/ 95718 w 306027"/>
              <a:gd name="T51" fmla="*/ 143919 h 306027"/>
              <a:gd name="T52" fmla="*/ 267289 w 306027"/>
              <a:gd name="T53" fmla="*/ 330020 h 306027"/>
              <a:gd name="T54" fmla="*/ 95718 w 306027"/>
              <a:gd name="T55" fmla="*/ 143919 h 306027"/>
              <a:gd name="T56" fmla="*/ 500539 w 306027"/>
              <a:gd name="T57" fmla="*/ 115664 h 306027"/>
              <a:gd name="T58" fmla="*/ 353719 w 306027"/>
              <a:gd name="T59" fmla="*/ 101049 h 306027"/>
              <a:gd name="T60" fmla="*/ 353719 w 306027"/>
              <a:gd name="T61" fmla="*/ 115664 h 306027"/>
              <a:gd name="T62" fmla="*/ 325372 w 306027"/>
              <a:gd name="T63" fmla="*/ 101049 h 306027"/>
              <a:gd name="T64" fmla="*/ 260279 w 306027"/>
              <a:gd name="T65" fmla="*/ 108008 h 306027"/>
              <a:gd name="T66" fmla="*/ 548148 w 306027"/>
              <a:gd name="T67" fmla="*/ 545104 h 306027"/>
              <a:gd name="T68" fmla="*/ 213318 w 306027"/>
              <a:gd name="T69" fmla="*/ 56696 h 306027"/>
              <a:gd name="T70" fmla="*/ 44513 w 306027"/>
              <a:gd name="T71" fmla="*/ 42127 h 306027"/>
              <a:gd name="T72" fmla="*/ 44513 w 306027"/>
              <a:gd name="T73" fmla="*/ 42127 h 306027"/>
              <a:gd name="T74" fmla="*/ 555265 w 306027"/>
              <a:gd name="T75" fmla="*/ 42173 h 306027"/>
              <a:gd name="T76" fmla="*/ 469865 w 306027"/>
              <a:gd name="T77" fmla="*/ 27558 h 306027"/>
              <a:gd name="T78" fmla="*/ 469865 w 306027"/>
              <a:gd name="T79" fmla="*/ 42173 h 306027"/>
              <a:gd name="T80" fmla="*/ 439586 w 306027"/>
              <a:gd name="T81" fmla="*/ 27558 h 306027"/>
              <a:gd name="T82" fmla="*/ 404200 w 306027"/>
              <a:gd name="T83" fmla="*/ 35214 h 306027"/>
              <a:gd name="T84" fmla="*/ 330717 w 306027"/>
              <a:gd name="T85" fmla="*/ 29639 h 306027"/>
              <a:gd name="T86" fmla="*/ 562736 w 306027"/>
              <a:gd name="T87" fmla="*/ 552736 h 306027"/>
              <a:gd name="T88" fmla="*/ 30621 w 306027"/>
              <a:gd name="T89" fmla="*/ 35189 h 306027"/>
              <a:gd name="T90" fmla="*/ 575712 w 306027"/>
              <a:gd name="T91" fmla="*/ 576389 h 306027"/>
              <a:gd name="T92" fmla="*/ 582656 w 306027"/>
              <a:gd name="T93" fmla="*/ 0 h 306027"/>
              <a:gd name="T94" fmla="*/ 6944 w 306027"/>
              <a:gd name="T95" fmla="*/ 590294 h 3060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6027" h="306027">
                <a:moveTo>
                  <a:pt x="168687" y="254000"/>
                </a:moveTo>
                <a:lnTo>
                  <a:pt x="257992" y="254000"/>
                </a:lnTo>
                <a:cubicBezTo>
                  <a:pt x="260144" y="254000"/>
                  <a:pt x="261579" y="255804"/>
                  <a:pt x="261579" y="257969"/>
                </a:cubicBezTo>
                <a:cubicBezTo>
                  <a:pt x="261579" y="259772"/>
                  <a:pt x="260144" y="261576"/>
                  <a:pt x="257992" y="261576"/>
                </a:cubicBezTo>
                <a:lnTo>
                  <a:pt x="168687" y="261576"/>
                </a:lnTo>
                <a:cubicBezTo>
                  <a:pt x="166535" y="261576"/>
                  <a:pt x="165100" y="259772"/>
                  <a:pt x="165100" y="257969"/>
                </a:cubicBezTo>
                <a:cubicBezTo>
                  <a:pt x="165100" y="255804"/>
                  <a:pt x="166535" y="254000"/>
                  <a:pt x="168687" y="254000"/>
                </a:cubicBezTo>
                <a:close/>
                <a:moveTo>
                  <a:pt x="49623" y="254000"/>
                </a:moveTo>
                <a:lnTo>
                  <a:pt x="138571" y="254000"/>
                </a:lnTo>
                <a:cubicBezTo>
                  <a:pt x="140723" y="254000"/>
                  <a:pt x="142517" y="255804"/>
                  <a:pt x="142517" y="257969"/>
                </a:cubicBezTo>
                <a:cubicBezTo>
                  <a:pt x="142517" y="259772"/>
                  <a:pt x="140723" y="261576"/>
                  <a:pt x="138571" y="261576"/>
                </a:cubicBezTo>
                <a:lnTo>
                  <a:pt x="49623" y="261576"/>
                </a:lnTo>
                <a:cubicBezTo>
                  <a:pt x="47471" y="261576"/>
                  <a:pt x="46037" y="259772"/>
                  <a:pt x="46037" y="257969"/>
                </a:cubicBezTo>
                <a:cubicBezTo>
                  <a:pt x="46037" y="255804"/>
                  <a:pt x="47471" y="254000"/>
                  <a:pt x="49623" y="254000"/>
                </a:cubicBezTo>
                <a:close/>
                <a:moveTo>
                  <a:pt x="168687" y="223837"/>
                </a:moveTo>
                <a:lnTo>
                  <a:pt x="257992" y="223837"/>
                </a:lnTo>
                <a:cubicBezTo>
                  <a:pt x="260144" y="223837"/>
                  <a:pt x="261579" y="225641"/>
                  <a:pt x="261579" y="227806"/>
                </a:cubicBezTo>
                <a:cubicBezTo>
                  <a:pt x="261579" y="229610"/>
                  <a:pt x="260144" y="231414"/>
                  <a:pt x="257992" y="231414"/>
                </a:cubicBezTo>
                <a:lnTo>
                  <a:pt x="168687" y="231414"/>
                </a:lnTo>
                <a:cubicBezTo>
                  <a:pt x="166535" y="231414"/>
                  <a:pt x="165100" y="229610"/>
                  <a:pt x="165100" y="227806"/>
                </a:cubicBezTo>
                <a:cubicBezTo>
                  <a:pt x="165100" y="225641"/>
                  <a:pt x="166535" y="223837"/>
                  <a:pt x="168687" y="223837"/>
                </a:cubicBezTo>
                <a:close/>
                <a:moveTo>
                  <a:pt x="49623" y="223837"/>
                </a:moveTo>
                <a:lnTo>
                  <a:pt x="138571" y="223837"/>
                </a:lnTo>
                <a:cubicBezTo>
                  <a:pt x="140723" y="223837"/>
                  <a:pt x="142517" y="225641"/>
                  <a:pt x="142517" y="227806"/>
                </a:cubicBezTo>
                <a:cubicBezTo>
                  <a:pt x="142517" y="229610"/>
                  <a:pt x="140723" y="231414"/>
                  <a:pt x="138571" y="231414"/>
                </a:cubicBezTo>
                <a:lnTo>
                  <a:pt x="49623" y="231414"/>
                </a:lnTo>
                <a:cubicBezTo>
                  <a:pt x="47471" y="231414"/>
                  <a:pt x="46037" y="229610"/>
                  <a:pt x="46037" y="227806"/>
                </a:cubicBezTo>
                <a:cubicBezTo>
                  <a:pt x="46037" y="225641"/>
                  <a:pt x="47471" y="223837"/>
                  <a:pt x="49623" y="223837"/>
                </a:cubicBezTo>
                <a:close/>
                <a:moveTo>
                  <a:pt x="168687" y="193675"/>
                </a:moveTo>
                <a:lnTo>
                  <a:pt x="257992" y="193675"/>
                </a:lnTo>
                <a:cubicBezTo>
                  <a:pt x="260144" y="193675"/>
                  <a:pt x="261579" y="195187"/>
                  <a:pt x="261579" y="197455"/>
                </a:cubicBezTo>
                <a:cubicBezTo>
                  <a:pt x="261579" y="199722"/>
                  <a:pt x="260144" y="201234"/>
                  <a:pt x="257992" y="201234"/>
                </a:cubicBezTo>
                <a:lnTo>
                  <a:pt x="168687" y="201234"/>
                </a:lnTo>
                <a:cubicBezTo>
                  <a:pt x="166535" y="201234"/>
                  <a:pt x="165100" y="199722"/>
                  <a:pt x="165100" y="197455"/>
                </a:cubicBezTo>
                <a:cubicBezTo>
                  <a:pt x="165100" y="195187"/>
                  <a:pt x="166535" y="193675"/>
                  <a:pt x="168687" y="193675"/>
                </a:cubicBezTo>
                <a:close/>
                <a:moveTo>
                  <a:pt x="49623" y="193675"/>
                </a:moveTo>
                <a:lnTo>
                  <a:pt x="138571" y="193675"/>
                </a:lnTo>
                <a:cubicBezTo>
                  <a:pt x="140723" y="193675"/>
                  <a:pt x="142517" y="195187"/>
                  <a:pt x="142517" y="197455"/>
                </a:cubicBezTo>
                <a:cubicBezTo>
                  <a:pt x="142517" y="199722"/>
                  <a:pt x="140723" y="201234"/>
                  <a:pt x="138571" y="201234"/>
                </a:cubicBezTo>
                <a:lnTo>
                  <a:pt x="49623" y="201234"/>
                </a:lnTo>
                <a:cubicBezTo>
                  <a:pt x="47471" y="201234"/>
                  <a:pt x="46037" y="199722"/>
                  <a:pt x="46037" y="197455"/>
                </a:cubicBezTo>
                <a:cubicBezTo>
                  <a:pt x="46037" y="195187"/>
                  <a:pt x="47471" y="193675"/>
                  <a:pt x="49623" y="193675"/>
                </a:cubicBezTo>
                <a:close/>
                <a:moveTo>
                  <a:pt x="213519" y="104731"/>
                </a:moveTo>
                <a:lnTo>
                  <a:pt x="194836" y="114061"/>
                </a:lnTo>
                <a:lnTo>
                  <a:pt x="194836" y="141690"/>
                </a:lnTo>
                <a:lnTo>
                  <a:pt x="231842" y="141690"/>
                </a:lnTo>
                <a:lnTo>
                  <a:pt x="231842" y="114061"/>
                </a:lnTo>
                <a:lnTo>
                  <a:pt x="213519" y="104731"/>
                </a:lnTo>
                <a:close/>
                <a:moveTo>
                  <a:pt x="94277" y="104731"/>
                </a:moveTo>
                <a:lnTo>
                  <a:pt x="75693" y="114061"/>
                </a:lnTo>
                <a:lnTo>
                  <a:pt x="75693" y="141690"/>
                </a:lnTo>
                <a:lnTo>
                  <a:pt x="112861" y="141690"/>
                </a:lnTo>
                <a:lnTo>
                  <a:pt x="112861" y="114061"/>
                </a:lnTo>
                <a:lnTo>
                  <a:pt x="94277" y="104731"/>
                </a:lnTo>
                <a:close/>
                <a:moveTo>
                  <a:pt x="211722" y="97196"/>
                </a:moveTo>
                <a:cubicBezTo>
                  <a:pt x="212800" y="96837"/>
                  <a:pt x="213878" y="96837"/>
                  <a:pt x="214956" y="97196"/>
                </a:cubicBezTo>
                <a:lnTo>
                  <a:pt x="244776" y="112266"/>
                </a:lnTo>
                <a:cubicBezTo>
                  <a:pt x="246572" y="112984"/>
                  <a:pt x="247291" y="115496"/>
                  <a:pt x="246572" y="117290"/>
                </a:cubicBezTo>
                <a:cubicBezTo>
                  <a:pt x="245495" y="119084"/>
                  <a:pt x="243339" y="119802"/>
                  <a:pt x="241543" y="118725"/>
                </a:cubicBezTo>
                <a:lnTo>
                  <a:pt x="239387" y="117649"/>
                </a:lnTo>
                <a:lnTo>
                  <a:pt x="239387" y="145278"/>
                </a:lnTo>
                <a:cubicBezTo>
                  <a:pt x="239387" y="147072"/>
                  <a:pt x="237590" y="148866"/>
                  <a:pt x="235794" y="148866"/>
                </a:cubicBezTo>
                <a:lnTo>
                  <a:pt x="191243" y="148866"/>
                </a:lnTo>
                <a:cubicBezTo>
                  <a:pt x="189088" y="148866"/>
                  <a:pt x="187291" y="147072"/>
                  <a:pt x="187291" y="145278"/>
                </a:cubicBezTo>
                <a:lnTo>
                  <a:pt x="187291" y="117649"/>
                </a:lnTo>
                <a:lnTo>
                  <a:pt x="185136" y="118725"/>
                </a:lnTo>
                <a:cubicBezTo>
                  <a:pt x="183339" y="119802"/>
                  <a:pt x="181184" y="119084"/>
                  <a:pt x="180465" y="117290"/>
                </a:cubicBezTo>
                <a:cubicBezTo>
                  <a:pt x="179387" y="115496"/>
                  <a:pt x="180106" y="112984"/>
                  <a:pt x="181902" y="112266"/>
                </a:cubicBezTo>
                <a:lnTo>
                  <a:pt x="211722" y="97196"/>
                </a:lnTo>
                <a:close/>
                <a:moveTo>
                  <a:pt x="92490" y="97196"/>
                </a:moveTo>
                <a:cubicBezTo>
                  <a:pt x="93562" y="96837"/>
                  <a:pt x="94992" y="96837"/>
                  <a:pt x="96064" y="97196"/>
                </a:cubicBezTo>
                <a:lnTo>
                  <a:pt x="125728" y="112266"/>
                </a:lnTo>
                <a:cubicBezTo>
                  <a:pt x="127515" y="112984"/>
                  <a:pt x="128229" y="115496"/>
                  <a:pt x="127157" y="117290"/>
                </a:cubicBezTo>
                <a:cubicBezTo>
                  <a:pt x="126442" y="119084"/>
                  <a:pt x="123941" y="119802"/>
                  <a:pt x="122511" y="118725"/>
                </a:cubicBezTo>
                <a:lnTo>
                  <a:pt x="120367" y="117649"/>
                </a:lnTo>
                <a:lnTo>
                  <a:pt x="120367" y="145278"/>
                </a:lnTo>
                <a:cubicBezTo>
                  <a:pt x="120367" y="147072"/>
                  <a:pt x="118580" y="148866"/>
                  <a:pt x="116435" y="148866"/>
                </a:cubicBezTo>
                <a:lnTo>
                  <a:pt x="72119" y="148866"/>
                </a:lnTo>
                <a:cubicBezTo>
                  <a:pt x="69974" y="148866"/>
                  <a:pt x="68545" y="147072"/>
                  <a:pt x="68545" y="145278"/>
                </a:cubicBezTo>
                <a:lnTo>
                  <a:pt x="68545" y="117649"/>
                </a:lnTo>
                <a:lnTo>
                  <a:pt x="66400" y="118725"/>
                </a:lnTo>
                <a:cubicBezTo>
                  <a:pt x="64613" y="119802"/>
                  <a:pt x="62112" y="119084"/>
                  <a:pt x="61397" y="117290"/>
                </a:cubicBezTo>
                <a:cubicBezTo>
                  <a:pt x="60325" y="115496"/>
                  <a:pt x="61397" y="112984"/>
                  <a:pt x="62826" y="112266"/>
                </a:cubicBezTo>
                <a:lnTo>
                  <a:pt x="92490" y="97196"/>
                </a:lnTo>
                <a:close/>
                <a:moveTo>
                  <a:pt x="172632" y="82116"/>
                </a:moveTo>
                <a:lnTo>
                  <a:pt x="172632" y="163589"/>
                </a:lnTo>
                <a:lnTo>
                  <a:pt x="254405" y="163589"/>
                </a:lnTo>
                <a:lnTo>
                  <a:pt x="254405" y="82116"/>
                </a:lnTo>
                <a:lnTo>
                  <a:pt x="172632" y="82116"/>
                </a:lnTo>
                <a:close/>
                <a:moveTo>
                  <a:pt x="53210" y="82116"/>
                </a:moveTo>
                <a:lnTo>
                  <a:pt x="53210" y="163589"/>
                </a:lnTo>
                <a:lnTo>
                  <a:pt x="134985" y="163589"/>
                </a:lnTo>
                <a:lnTo>
                  <a:pt x="134985" y="82116"/>
                </a:lnTo>
                <a:lnTo>
                  <a:pt x="53210" y="82116"/>
                </a:lnTo>
                <a:close/>
                <a:moveTo>
                  <a:pt x="168687" y="74612"/>
                </a:moveTo>
                <a:lnTo>
                  <a:pt x="257992" y="74612"/>
                </a:lnTo>
                <a:cubicBezTo>
                  <a:pt x="260144" y="74612"/>
                  <a:pt x="261579" y="76399"/>
                  <a:pt x="261579" y="78185"/>
                </a:cubicBezTo>
                <a:lnTo>
                  <a:pt x="261579" y="167162"/>
                </a:lnTo>
                <a:cubicBezTo>
                  <a:pt x="261579" y="169306"/>
                  <a:pt x="260144" y="171093"/>
                  <a:pt x="257992" y="171093"/>
                </a:cubicBezTo>
                <a:lnTo>
                  <a:pt x="168687" y="171093"/>
                </a:lnTo>
                <a:cubicBezTo>
                  <a:pt x="166535" y="171093"/>
                  <a:pt x="165100" y="169306"/>
                  <a:pt x="165100" y="167162"/>
                </a:cubicBezTo>
                <a:lnTo>
                  <a:pt x="165100" y="78185"/>
                </a:lnTo>
                <a:cubicBezTo>
                  <a:pt x="165100" y="76399"/>
                  <a:pt x="166535" y="74612"/>
                  <a:pt x="168687" y="74612"/>
                </a:cubicBezTo>
                <a:close/>
                <a:moveTo>
                  <a:pt x="49623" y="74612"/>
                </a:moveTo>
                <a:lnTo>
                  <a:pt x="138571" y="74612"/>
                </a:lnTo>
                <a:cubicBezTo>
                  <a:pt x="140723" y="74612"/>
                  <a:pt x="142517" y="76399"/>
                  <a:pt x="142517" y="78185"/>
                </a:cubicBezTo>
                <a:lnTo>
                  <a:pt x="142517" y="167162"/>
                </a:lnTo>
                <a:cubicBezTo>
                  <a:pt x="142517" y="169306"/>
                  <a:pt x="140723" y="171093"/>
                  <a:pt x="138571" y="171093"/>
                </a:cubicBezTo>
                <a:lnTo>
                  <a:pt x="49623" y="171093"/>
                </a:lnTo>
                <a:cubicBezTo>
                  <a:pt x="47471" y="171093"/>
                  <a:pt x="46037" y="169306"/>
                  <a:pt x="46037" y="167162"/>
                </a:cubicBezTo>
                <a:lnTo>
                  <a:pt x="46037" y="78185"/>
                </a:lnTo>
                <a:cubicBezTo>
                  <a:pt x="46037" y="76399"/>
                  <a:pt x="47471" y="74612"/>
                  <a:pt x="49623" y="74612"/>
                </a:cubicBezTo>
                <a:close/>
                <a:moveTo>
                  <a:pt x="229089" y="52387"/>
                </a:moveTo>
                <a:lnTo>
                  <a:pt x="259495" y="52387"/>
                </a:lnTo>
                <a:cubicBezTo>
                  <a:pt x="261694" y="52387"/>
                  <a:pt x="263159" y="53830"/>
                  <a:pt x="263159" y="55995"/>
                </a:cubicBezTo>
                <a:cubicBezTo>
                  <a:pt x="263159" y="58160"/>
                  <a:pt x="261694" y="59964"/>
                  <a:pt x="259495" y="59964"/>
                </a:cubicBezTo>
                <a:lnTo>
                  <a:pt x="229089" y="59964"/>
                </a:lnTo>
                <a:cubicBezTo>
                  <a:pt x="226891" y="59964"/>
                  <a:pt x="225425" y="58160"/>
                  <a:pt x="225425" y="55995"/>
                </a:cubicBezTo>
                <a:cubicBezTo>
                  <a:pt x="225425" y="53830"/>
                  <a:pt x="226891" y="52387"/>
                  <a:pt x="229089" y="52387"/>
                </a:cubicBezTo>
                <a:close/>
                <a:moveTo>
                  <a:pt x="183379" y="52387"/>
                </a:moveTo>
                <a:lnTo>
                  <a:pt x="213496" y="52387"/>
                </a:lnTo>
                <a:cubicBezTo>
                  <a:pt x="215310" y="52387"/>
                  <a:pt x="217124" y="53830"/>
                  <a:pt x="217124" y="55995"/>
                </a:cubicBezTo>
                <a:cubicBezTo>
                  <a:pt x="217124" y="58160"/>
                  <a:pt x="215310" y="59964"/>
                  <a:pt x="213496" y="59964"/>
                </a:cubicBezTo>
                <a:lnTo>
                  <a:pt x="183379" y="59964"/>
                </a:lnTo>
                <a:cubicBezTo>
                  <a:pt x="181202" y="59964"/>
                  <a:pt x="179387" y="58160"/>
                  <a:pt x="179387" y="55995"/>
                </a:cubicBezTo>
                <a:cubicBezTo>
                  <a:pt x="179387" y="53830"/>
                  <a:pt x="181202" y="52387"/>
                  <a:pt x="183379" y="52387"/>
                </a:cubicBezTo>
                <a:close/>
                <a:moveTo>
                  <a:pt x="138566" y="52387"/>
                </a:moveTo>
                <a:lnTo>
                  <a:pt x="168683" y="52387"/>
                </a:lnTo>
                <a:cubicBezTo>
                  <a:pt x="170860" y="52387"/>
                  <a:pt x="172674" y="53830"/>
                  <a:pt x="172674" y="55995"/>
                </a:cubicBezTo>
                <a:cubicBezTo>
                  <a:pt x="172674" y="58160"/>
                  <a:pt x="170860" y="59964"/>
                  <a:pt x="168683" y="59964"/>
                </a:cubicBezTo>
                <a:lnTo>
                  <a:pt x="138566" y="59964"/>
                </a:lnTo>
                <a:cubicBezTo>
                  <a:pt x="136752" y="59964"/>
                  <a:pt x="134937" y="58160"/>
                  <a:pt x="134937" y="55995"/>
                </a:cubicBezTo>
                <a:cubicBezTo>
                  <a:pt x="134937" y="53830"/>
                  <a:pt x="136752" y="52387"/>
                  <a:pt x="138566" y="52387"/>
                </a:cubicBezTo>
                <a:close/>
                <a:moveTo>
                  <a:pt x="23077" y="36586"/>
                </a:moveTo>
                <a:lnTo>
                  <a:pt x="23077" y="282599"/>
                </a:lnTo>
                <a:lnTo>
                  <a:pt x="284177" y="282599"/>
                </a:lnTo>
                <a:lnTo>
                  <a:pt x="284177" y="36586"/>
                </a:lnTo>
                <a:lnTo>
                  <a:pt x="23077" y="36586"/>
                </a:lnTo>
                <a:close/>
                <a:moveTo>
                  <a:pt x="103028" y="21840"/>
                </a:moveTo>
                <a:lnTo>
                  <a:pt x="110591" y="29393"/>
                </a:lnTo>
                <a:lnTo>
                  <a:pt x="174696" y="29393"/>
                </a:lnTo>
                <a:lnTo>
                  <a:pt x="167133" y="21840"/>
                </a:lnTo>
                <a:lnTo>
                  <a:pt x="103028" y="21840"/>
                </a:lnTo>
                <a:close/>
                <a:moveTo>
                  <a:pt x="23077" y="21840"/>
                </a:moveTo>
                <a:lnTo>
                  <a:pt x="23077" y="29393"/>
                </a:lnTo>
                <a:lnTo>
                  <a:pt x="99787" y="29393"/>
                </a:lnTo>
                <a:lnTo>
                  <a:pt x="92584" y="21840"/>
                </a:lnTo>
                <a:lnTo>
                  <a:pt x="23077" y="21840"/>
                </a:lnTo>
                <a:close/>
                <a:moveTo>
                  <a:pt x="273403" y="14287"/>
                </a:moveTo>
                <a:lnTo>
                  <a:pt x="287867" y="14287"/>
                </a:lnTo>
                <a:cubicBezTo>
                  <a:pt x="289984" y="14287"/>
                  <a:pt x="291747" y="16091"/>
                  <a:pt x="291747" y="18256"/>
                </a:cubicBezTo>
                <a:cubicBezTo>
                  <a:pt x="291747" y="20421"/>
                  <a:pt x="289984" y="21864"/>
                  <a:pt x="287867" y="21864"/>
                </a:cubicBezTo>
                <a:lnTo>
                  <a:pt x="273403" y="21864"/>
                </a:lnTo>
                <a:cubicBezTo>
                  <a:pt x="271639" y="21864"/>
                  <a:pt x="269875" y="20421"/>
                  <a:pt x="269875" y="18256"/>
                </a:cubicBezTo>
                <a:cubicBezTo>
                  <a:pt x="269875" y="16091"/>
                  <a:pt x="271639" y="14287"/>
                  <a:pt x="273403" y="14287"/>
                </a:cubicBezTo>
                <a:close/>
                <a:moveTo>
                  <a:pt x="243593" y="14287"/>
                </a:moveTo>
                <a:lnTo>
                  <a:pt x="258057" y="14287"/>
                </a:lnTo>
                <a:cubicBezTo>
                  <a:pt x="260173" y="14287"/>
                  <a:pt x="261584" y="16091"/>
                  <a:pt x="261584" y="18256"/>
                </a:cubicBezTo>
                <a:cubicBezTo>
                  <a:pt x="261584" y="20421"/>
                  <a:pt x="260173" y="21864"/>
                  <a:pt x="258057" y="21864"/>
                </a:cubicBezTo>
                <a:lnTo>
                  <a:pt x="243593" y="21864"/>
                </a:lnTo>
                <a:cubicBezTo>
                  <a:pt x="241476" y="21864"/>
                  <a:pt x="239712" y="20421"/>
                  <a:pt x="239712" y="18256"/>
                </a:cubicBezTo>
                <a:cubicBezTo>
                  <a:pt x="239712" y="16091"/>
                  <a:pt x="241476" y="14287"/>
                  <a:pt x="243593" y="14287"/>
                </a:cubicBezTo>
                <a:close/>
                <a:moveTo>
                  <a:pt x="213431" y="14287"/>
                </a:moveTo>
                <a:lnTo>
                  <a:pt x="227895" y="14287"/>
                </a:lnTo>
                <a:cubicBezTo>
                  <a:pt x="230011" y="14287"/>
                  <a:pt x="231422" y="16091"/>
                  <a:pt x="231422" y="18256"/>
                </a:cubicBezTo>
                <a:cubicBezTo>
                  <a:pt x="231422" y="20421"/>
                  <a:pt x="230011" y="21864"/>
                  <a:pt x="227895" y="21864"/>
                </a:cubicBezTo>
                <a:lnTo>
                  <a:pt x="213431" y="21864"/>
                </a:lnTo>
                <a:cubicBezTo>
                  <a:pt x="211314" y="21864"/>
                  <a:pt x="209550" y="20421"/>
                  <a:pt x="209550" y="18256"/>
                </a:cubicBezTo>
                <a:cubicBezTo>
                  <a:pt x="209550" y="16091"/>
                  <a:pt x="211314" y="14287"/>
                  <a:pt x="213431" y="14287"/>
                </a:cubicBezTo>
                <a:close/>
                <a:moveTo>
                  <a:pt x="19476" y="14287"/>
                </a:moveTo>
                <a:lnTo>
                  <a:pt x="168573" y="14287"/>
                </a:lnTo>
                <a:cubicBezTo>
                  <a:pt x="169654" y="14287"/>
                  <a:pt x="170374" y="14647"/>
                  <a:pt x="171454" y="15366"/>
                </a:cubicBezTo>
                <a:lnTo>
                  <a:pt x="185140" y="29393"/>
                </a:lnTo>
                <a:lnTo>
                  <a:pt x="287779" y="29393"/>
                </a:lnTo>
                <a:cubicBezTo>
                  <a:pt x="289939" y="29393"/>
                  <a:pt x="291740" y="31191"/>
                  <a:pt x="291740" y="32990"/>
                </a:cubicBezTo>
                <a:lnTo>
                  <a:pt x="291740" y="286556"/>
                </a:lnTo>
                <a:cubicBezTo>
                  <a:pt x="291740" y="288354"/>
                  <a:pt x="289939" y="290152"/>
                  <a:pt x="287779" y="290152"/>
                </a:cubicBezTo>
                <a:lnTo>
                  <a:pt x="19476" y="290152"/>
                </a:lnTo>
                <a:cubicBezTo>
                  <a:pt x="17315" y="290152"/>
                  <a:pt x="15875" y="288354"/>
                  <a:pt x="15875" y="286556"/>
                </a:cubicBezTo>
                <a:lnTo>
                  <a:pt x="15875" y="18243"/>
                </a:lnTo>
                <a:cubicBezTo>
                  <a:pt x="15875" y="16085"/>
                  <a:pt x="17315" y="14287"/>
                  <a:pt x="19476" y="14287"/>
                </a:cubicBezTo>
                <a:close/>
                <a:moveTo>
                  <a:pt x="7560" y="7569"/>
                </a:moveTo>
                <a:lnTo>
                  <a:pt x="7560" y="298818"/>
                </a:lnTo>
                <a:lnTo>
                  <a:pt x="298467" y="298818"/>
                </a:lnTo>
                <a:lnTo>
                  <a:pt x="298467" y="7569"/>
                </a:lnTo>
                <a:lnTo>
                  <a:pt x="7560" y="7569"/>
                </a:lnTo>
                <a:close/>
                <a:moveTo>
                  <a:pt x="3600" y="0"/>
                </a:moveTo>
                <a:lnTo>
                  <a:pt x="302067" y="0"/>
                </a:lnTo>
                <a:cubicBezTo>
                  <a:pt x="304227" y="0"/>
                  <a:pt x="306027" y="1802"/>
                  <a:pt x="306027" y="3604"/>
                </a:cubicBezTo>
                <a:lnTo>
                  <a:pt x="306027" y="302422"/>
                </a:lnTo>
                <a:cubicBezTo>
                  <a:pt x="306027" y="304585"/>
                  <a:pt x="304227" y="306027"/>
                  <a:pt x="302067" y="306027"/>
                </a:cubicBezTo>
                <a:lnTo>
                  <a:pt x="3600" y="306027"/>
                </a:lnTo>
                <a:cubicBezTo>
                  <a:pt x="1800" y="306027"/>
                  <a:pt x="0" y="304585"/>
                  <a:pt x="0" y="302422"/>
                </a:cubicBezTo>
                <a:lnTo>
                  <a:pt x="0" y="3604"/>
                </a:lnTo>
                <a:cubicBezTo>
                  <a:pt x="0" y="1802"/>
                  <a:pt x="1800" y="0"/>
                  <a:pt x="3600" y="0"/>
                </a:cubicBezTo>
                <a:close/>
              </a:path>
            </a:pathLst>
          </a:custGeom>
          <a:solidFill>
            <a:schemeClr val="bg1"/>
          </a:solidFill>
          <a:ln>
            <a:noFill/>
          </a:ln>
          <a:effectLst/>
        </p:spPr>
        <p:txBody>
          <a:bodyPr anchor="ctr"/>
          <a:lstStyle/>
          <a:p>
            <a:endParaRPr lang="en-US" dirty="0">
              <a:latin typeface="Work Sans Light" pitchFamily="2" charset="77"/>
            </a:endParaRPr>
          </a:p>
        </p:txBody>
      </p:sp>
      <p:sp>
        <p:nvSpPr>
          <p:cNvPr id="21" name="Subtitle 2">
            <a:extLst>
              <a:ext uri="{FF2B5EF4-FFF2-40B4-BE49-F238E27FC236}">
                <a16:creationId xmlns:a16="http://schemas.microsoft.com/office/drawing/2014/main" id="{EA3034A8-39C0-AA42-9660-E3F68BE0EBA0}"/>
              </a:ext>
            </a:extLst>
          </p:cNvPr>
          <p:cNvSpPr txBox="1">
            <a:spLocks/>
          </p:cNvSpPr>
          <p:nvPr/>
        </p:nvSpPr>
        <p:spPr>
          <a:xfrm>
            <a:off x="3294918" y="4760640"/>
            <a:ext cx="10018846" cy="150175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000">
                <a:latin typeface="Arial" pitchFamily="34" charset="0"/>
                <a:ea typeface="Lato Light" panose="020F0502020204030203" pitchFamily="34" charset="0"/>
                <a:cs typeface="Arial" pitchFamily="34" charset="0"/>
              </a:rPr>
              <a:t>T</a:t>
            </a:r>
            <a:r>
              <a:rPr lang="vi-VN" sz="4000">
                <a:latin typeface="Arial" pitchFamily="34" charset="0"/>
                <a:ea typeface="Lato Light" panose="020F0502020204030203" pitchFamily="34" charset="0"/>
                <a:cs typeface="Arial" pitchFamily="34" charset="0"/>
              </a:rPr>
              <a:t>ỷ lệ </a:t>
            </a:r>
            <a:r>
              <a:rPr lang="en-US" sz="4000">
                <a:latin typeface="Arial" pitchFamily="34" charset="0"/>
                <a:ea typeface="Lato Light" panose="020F0502020204030203" pitchFamily="34" charset="0"/>
                <a:cs typeface="Arial" pitchFamily="34" charset="0"/>
              </a:rPr>
              <a:t>tử vong </a:t>
            </a:r>
            <a:r>
              <a:rPr lang="vi-VN" sz="4000">
                <a:latin typeface="Arial" pitchFamily="34" charset="0"/>
                <a:ea typeface="Lato Light" panose="020F0502020204030203" pitchFamily="34" charset="0"/>
                <a:cs typeface="Arial" pitchFamily="34" charset="0"/>
              </a:rPr>
              <a:t>chiếm 0,2 đến 3% trong tất cả các trường hợp mang tha</a:t>
            </a:r>
            <a:r>
              <a:rPr lang="en-US" sz="4000">
                <a:solidFill>
                  <a:srgbClr val="CA252D"/>
                </a:solidFill>
                <a:latin typeface="Arial" pitchFamily="34" charset="0"/>
                <a:ea typeface="Lato Light" panose="020F0502020204030203" pitchFamily="34" charset="0"/>
                <a:cs typeface="Arial" pitchFamily="34" charset="0"/>
              </a:rPr>
              <a:t>i.</a:t>
            </a:r>
            <a:endParaRPr lang="en-US" sz="4000" dirty="0">
              <a:solidFill>
                <a:srgbClr val="CA252D"/>
              </a:solidFill>
              <a:latin typeface="Arial" pitchFamily="34" charset="0"/>
              <a:ea typeface="Lato Light" panose="020F0502020204030203" pitchFamily="34" charset="0"/>
              <a:cs typeface="Arial" pitchFamily="34" charset="0"/>
            </a:endParaRPr>
          </a:p>
        </p:txBody>
      </p:sp>
      <p:sp>
        <p:nvSpPr>
          <p:cNvPr id="22" name="Subtitle 2">
            <a:extLst>
              <a:ext uri="{FF2B5EF4-FFF2-40B4-BE49-F238E27FC236}">
                <a16:creationId xmlns:a16="http://schemas.microsoft.com/office/drawing/2014/main" id="{EA3034A8-39C0-AA42-9660-E3F68BE0EBA0}"/>
              </a:ext>
            </a:extLst>
          </p:cNvPr>
          <p:cNvSpPr txBox="1">
            <a:spLocks/>
          </p:cNvSpPr>
          <p:nvPr/>
        </p:nvSpPr>
        <p:spPr>
          <a:xfrm>
            <a:off x="3315694" y="6738573"/>
            <a:ext cx="10167651" cy="160948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30000"/>
              </a:lnSpc>
            </a:pPr>
            <a:r>
              <a:rPr lang="en-US" sz="4000">
                <a:solidFill>
                  <a:schemeClr val="accent6">
                    <a:lumMod val="75000"/>
                  </a:schemeClr>
                </a:solidFill>
                <a:latin typeface="Arial" pitchFamily="34" charset="0"/>
                <a:ea typeface="Lato Light" panose="020F0502020204030203" pitchFamily="34" charset="0"/>
                <a:cs typeface="Arial" pitchFamily="34" charset="0"/>
              </a:rPr>
              <a:t>Ở </a:t>
            </a:r>
            <a:r>
              <a:rPr lang="vi-VN" sz="4000">
                <a:solidFill>
                  <a:schemeClr val="accent6">
                    <a:lumMod val="75000"/>
                  </a:schemeClr>
                </a:solidFill>
                <a:latin typeface="Arial" pitchFamily="34" charset="0"/>
                <a:ea typeface="Lato Light" panose="020F0502020204030203" pitchFamily="34" charset="0"/>
                <a:cs typeface="Arial" pitchFamily="34" charset="0"/>
              </a:rPr>
              <a:t>Hoa Kì, bệnh tim mạch hiện là nguyên nhân gây ra 1/4 số ca tử vong mẹ </a:t>
            </a:r>
            <a:endParaRPr lang="en-US" sz="4000" dirty="0">
              <a:solidFill>
                <a:schemeClr val="tx1"/>
              </a:solidFill>
              <a:latin typeface="Arial" pitchFamily="34" charset="0"/>
              <a:ea typeface="Lato Light" panose="020F0502020204030203" pitchFamily="34" charset="0"/>
              <a:cs typeface="Arial" pitchFamily="34" charset="0"/>
            </a:endParaRPr>
          </a:p>
        </p:txBody>
      </p:sp>
      <p:sp>
        <p:nvSpPr>
          <p:cNvPr id="23" name="Subtitle 2">
            <a:extLst>
              <a:ext uri="{FF2B5EF4-FFF2-40B4-BE49-F238E27FC236}">
                <a16:creationId xmlns:a16="http://schemas.microsoft.com/office/drawing/2014/main" id="{EA3034A8-39C0-AA42-9660-E3F68BE0EBA0}"/>
              </a:ext>
            </a:extLst>
          </p:cNvPr>
          <p:cNvSpPr txBox="1">
            <a:spLocks/>
          </p:cNvSpPr>
          <p:nvPr/>
        </p:nvSpPr>
        <p:spPr>
          <a:xfrm>
            <a:off x="3294918" y="9093386"/>
            <a:ext cx="9469626" cy="150163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vi-VN" sz="4000">
                <a:solidFill>
                  <a:schemeClr val="accent6">
                    <a:lumMod val="75000"/>
                  </a:schemeClr>
                </a:solidFill>
                <a:latin typeface="+mn-lt"/>
                <a:ea typeface="Lato Light" panose="020F0502020204030203" pitchFamily="34" charset="0"/>
                <a:cs typeface="Mukta ExtraLight" panose="020B0000000000000000" pitchFamily="34" charset="77"/>
              </a:rPr>
              <a:t>Ở các nước đang phát triển có tỷ lệ cao hơn, biến chứng </a:t>
            </a:r>
            <a:r>
              <a:rPr lang="en-US" sz="4000">
                <a:solidFill>
                  <a:schemeClr val="accent6">
                    <a:lumMod val="75000"/>
                  </a:schemeClr>
                </a:solidFill>
                <a:latin typeface="Arial" pitchFamily="34" charset="0"/>
                <a:ea typeface="Lato Light" panose="020F0502020204030203" pitchFamily="34" charset="0"/>
                <a:cs typeface="Arial" pitchFamily="34" charset="0"/>
              </a:rPr>
              <a:t>tử vong </a:t>
            </a:r>
            <a:r>
              <a:rPr lang="vi-VN" sz="4000">
                <a:solidFill>
                  <a:schemeClr val="accent6">
                    <a:lumMod val="75000"/>
                  </a:schemeClr>
                </a:solidFill>
                <a:latin typeface="+mn-lt"/>
                <a:ea typeface="Lato Light" panose="020F0502020204030203" pitchFamily="34" charset="0"/>
                <a:cs typeface="Mukta ExtraLight" panose="020B0000000000000000" pitchFamily="34" charset="77"/>
              </a:rPr>
              <a:t>tới 5,9% </a:t>
            </a:r>
            <a:endParaRPr lang="en-US" sz="4000" dirty="0">
              <a:solidFill>
                <a:schemeClr val="tx1"/>
              </a:solidFill>
              <a:latin typeface="Work Sans Light" pitchFamily="2" charset="77"/>
              <a:ea typeface="Lato Light" panose="020F0502020204030203" pitchFamily="34" charset="0"/>
              <a:cs typeface="Mukta ExtraLight" panose="020B0000000000000000" pitchFamily="34" charset="77"/>
            </a:endParaRPr>
          </a:p>
        </p:txBody>
      </p:sp>
      <p:sp>
        <p:nvSpPr>
          <p:cNvPr id="37" name="Rectangle 36">
            <a:extLst>
              <a:ext uri="{FF2B5EF4-FFF2-40B4-BE49-F238E27FC236}">
                <a16:creationId xmlns:a16="http://schemas.microsoft.com/office/drawing/2014/main" id="{E8126369-E583-E849-8A01-AC0DE91EED0F}"/>
              </a:ext>
            </a:extLst>
          </p:cNvPr>
          <p:cNvSpPr/>
          <p:nvPr/>
        </p:nvSpPr>
        <p:spPr>
          <a:xfrm>
            <a:off x="0" y="1"/>
            <a:ext cx="24377650" cy="2125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7200" b="1">
                <a:solidFill>
                  <a:schemeClr val="bg1"/>
                </a:solidFill>
                <a:latin typeface="Merriweather Black" pitchFamily="2" charset="77"/>
                <a:cs typeface="Poppins" pitchFamily="2" charset="77"/>
              </a:rPr>
              <a:t>Tình hình mắc bệnh</a:t>
            </a:r>
            <a:endParaRPr lang="vi-VN" sz="7200" b="1" dirty="0">
              <a:solidFill>
                <a:schemeClr val="bg1"/>
              </a:solidFill>
              <a:latin typeface="Merriweather Black" pitchFamily="2" charset="77"/>
              <a:cs typeface="Poppins" pitchFamily="2" charset="77"/>
            </a:endParaRPr>
          </a:p>
        </p:txBody>
      </p:sp>
      <p:sp>
        <p:nvSpPr>
          <p:cNvPr id="17" name="Rectangle 16">
            <a:extLst>
              <a:ext uri="{FF2B5EF4-FFF2-40B4-BE49-F238E27FC236}">
                <a16:creationId xmlns:a16="http://schemas.microsoft.com/office/drawing/2014/main" id="{DD925B9C-7DF9-B947-B56A-EFDD0177B12A}"/>
              </a:ext>
            </a:extLst>
          </p:cNvPr>
          <p:cNvSpPr/>
          <p:nvPr/>
        </p:nvSpPr>
        <p:spPr>
          <a:xfrm>
            <a:off x="0" y="11590639"/>
            <a:ext cx="24377650" cy="2125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latin typeface="Arial" pitchFamily="34" charset="0"/>
                <a:cs typeface="Arial" pitchFamily="34" charset="0"/>
              </a:rPr>
              <a:t>1. Hill NE, Granlund B. </a:t>
            </a:r>
            <a:r>
              <a:rPr lang="en-US" sz="2800" b="1" i="1">
                <a:solidFill>
                  <a:srgbClr val="FFFFFF"/>
                </a:solidFill>
                <a:latin typeface="Arial" pitchFamily="34" charset="0"/>
                <a:cs typeface="Arial" pitchFamily="34" charset="0"/>
              </a:rPr>
              <a:t>Anesthesia For Labor, Delivery, And Cesarean Section In High-Risk Heart Disease. StatPearls Publishing</a:t>
            </a:r>
            <a:r>
              <a:rPr lang="en-US" sz="2800" b="1">
                <a:solidFill>
                  <a:srgbClr val="FFFFFF"/>
                </a:solidFill>
                <a:latin typeface="Arial" pitchFamily="34" charset="0"/>
                <a:cs typeface="Arial" pitchFamily="34" charset="0"/>
              </a:rPr>
              <a:t>; 2023. Accessed April 21, 2023. </a:t>
            </a:r>
          </a:p>
          <a:p>
            <a:pPr algn="ctr"/>
            <a:r>
              <a:rPr lang="en-US" sz="2800" b="1">
                <a:solidFill>
                  <a:srgbClr val="FFFFFF"/>
                </a:solidFill>
                <a:latin typeface="Arial" pitchFamily="34" charset="0"/>
                <a:cs typeface="Arial" pitchFamily="34" charset="0"/>
              </a:rPr>
              <a:t>2. Meng ML, Arendt KW. </a:t>
            </a:r>
            <a:r>
              <a:rPr lang="en-US" sz="2800" b="1" i="1">
                <a:solidFill>
                  <a:srgbClr val="FFFFFF"/>
                </a:solidFill>
                <a:latin typeface="Arial" pitchFamily="34" charset="0"/>
                <a:cs typeface="Arial" pitchFamily="34" charset="0"/>
              </a:rPr>
              <a:t>Obstetric Anesthesia and Heart Disease: Practical Clinical Considerations. Anesthesiology</a:t>
            </a:r>
            <a:r>
              <a:rPr lang="en-US" sz="2800" b="1">
                <a:solidFill>
                  <a:srgbClr val="FFFFFF"/>
                </a:solidFill>
                <a:latin typeface="Arial" pitchFamily="34" charset="0"/>
                <a:cs typeface="Arial" pitchFamily="34" charset="0"/>
              </a:rPr>
              <a:t>. 2021;135(1):164-183</a:t>
            </a:r>
            <a:r>
              <a:rPr lang="en-US" sz="2800">
                <a:solidFill>
                  <a:srgbClr val="FFFFFF"/>
                </a:solidFill>
                <a:latin typeface="Arial" pitchFamily="34" charset="0"/>
                <a:cs typeface="Arial" pitchFamily="34" charset="0"/>
              </a:rPr>
              <a:t>. </a:t>
            </a:r>
            <a:endParaRPr lang="en-US" sz="28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2882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56A739-C94B-5444-B9D4-0B3ADB427012}"/>
              </a:ext>
            </a:extLst>
          </p:cNvPr>
          <p:cNvSpPr txBox="1"/>
          <p:nvPr/>
        </p:nvSpPr>
        <p:spPr>
          <a:xfrm>
            <a:off x="9597412" y="584503"/>
            <a:ext cx="5182829" cy="1200329"/>
          </a:xfrm>
          <a:prstGeom prst="rect">
            <a:avLst/>
          </a:prstGeom>
          <a:noFill/>
        </p:spPr>
        <p:txBody>
          <a:bodyPr wrap="none" rtlCol="0" anchor="t">
            <a:spAutoFit/>
          </a:bodyPr>
          <a:lstStyle/>
          <a:p>
            <a:pPr algn="ctr"/>
            <a:r>
              <a:rPr lang="en-US" sz="7200" b="1" dirty="0">
                <a:solidFill>
                  <a:schemeClr val="bg1"/>
                </a:solidFill>
                <a:latin typeface="Merriweather Black" pitchFamily="2" charset="77"/>
                <a:cs typeface="Poppins" pitchFamily="2" charset="77"/>
              </a:rPr>
              <a:t>Contact Us</a:t>
            </a:r>
          </a:p>
        </p:txBody>
      </p:sp>
      <p:sp>
        <p:nvSpPr>
          <p:cNvPr id="9" name="TextBox 8">
            <a:extLst>
              <a:ext uri="{FF2B5EF4-FFF2-40B4-BE49-F238E27FC236}">
                <a16:creationId xmlns:a16="http://schemas.microsoft.com/office/drawing/2014/main" id="{6298FE19-5591-DC46-80B5-AED999D9CDB0}"/>
              </a:ext>
            </a:extLst>
          </p:cNvPr>
          <p:cNvSpPr txBox="1"/>
          <p:nvPr/>
        </p:nvSpPr>
        <p:spPr>
          <a:xfrm>
            <a:off x="10156856" y="1743634"/>
            <a:ext cx="4063934" cy="461665"/>
          </a:xfrm>
          <a:prstGeom prst="rect">
            <a:avLst/>
          </a:prstGeom>
          <a:noFill/>
        </p:spPr>
        <p:txBody>
          <a:bodyPr wrap="none" rtlCol="0">
            <a:spAutoFit/>
          </a:bodyPr>
          <a:lstStyle/>
          <a:p>
            <a:pPr algn="ctr"/>
            <a:r>
              <a:rPr lang="en-US" sz="2400" spc="300" dirty="0">
                <a:solidFill>
                  <a:schemeClr val="bg1"/>
                </a:solidFill>
                <a:latin typeface="Work Sans Light" pitchFamily="2" charset="77"/>
                <a:cs typeface="Poppins Light" pitchFamily="2" charset="77"/>
              </a:rPr>
              <a:t>YOUR SUBTITLE HERE</a:t>
            </a:r>
          </a:p>
        </p:txBody>
      </p:sp>
      <p:sp>
        <p:nvSpPr>
          <p:cNvPr id="11" name="Freeform 949">
            <a:extLst>
              <a:ext uri="{FF2B5EF4-FFF2-40B4-BE49-F238E27FC236}">
                <a16:creationId xmlns:a16="http://schemas.microsoft.com/office/drawing/2014/main" id="{B5223CEF-F370-6443-86B6-7C6D4004F06C}"/>
              </a:ext>
            </a:extLst>
          </p:cNvPr>
          <p:cNvSpPr>
            <a:spLocks noChangeAspect="1" noChangeArrowheads="1"/>
          </p:cNvSpPr>
          <p:nvPr/>
        </p:nvSpPr>
        <p:spPr bwMode="auto">
          <a:xfrm>
            <a:off x="8938444" y="3754718"/>
            <a:ext cx="1166160" cy="1166160"/>
          </a:xfrm>
          <a:custGeom>
            <a:avLst/>
            <a:gdLst>
              <a:gd name="T0" fmla="*/ 80304 w 291288"/>
              <a:gd name="T1" fmla="*/ 256446 h 291739"/>
              <a:gd name="T2" fmla="*/ 75895 w 291288"/>
              <a:gd name="T3" fmla="*/ 285182 h 291739"/>
              <a:gd name="T4" fmla="*/ 144207 w 291288"/>
              <a:gd name="T5" fmla="*/ 285182 h 291739"/>
              <a:gd name="T6" fmla="*/ 144207 w 291288"/>
              <a:gd name="T7" fmla="*/ 256446 h 291739"/>
              <a:gd name="T8" fmla="*/ 85813 w 291288"/>
              <a:gd name="T9" fmla="*/ 222616 h 291739"/>
              <a:gd name="T10" fmla="*/ 81772 w 291288"/>
              <a:gd name="T11" fmla="*/ 247352 h 291739"/>
              <a:gd name="T12" fmla="*/ 148614 w 291288"/>
              <a:gd name="T13" fmla="*/ 247352 h 291739"/>
              <a:gd name="T14" fmla="*/ 153020 w 291288"/>
              <a:gd name="T15" fmla="*/ 252081 h 291739"/>
              <a:gd name="T16" fmla="*/ 153020 w 291288"/>
              <a:gd name="T17" fmla="*/ 285182 h 291739"/>
              <a:gd name="T18" fmla="*/ 273483 w 291288"/>
              <a:gd name="T19" fmla="*/ 285182 h 291739"/>
              <a:gd name="T20" fmla="*/ 147513 w 291288"/>
              <a:gd name="T21" fmla="*/ 222616 h 291739"/>
              <a:gd name="T22" fmla="*/ 29621 w 291288"/>
              <a:gd name="T23" fmla="*/ 222616 h 291739"/>
              <a:gd name="T24" fmla="*/ 10524 w 291288"/>
              <a:gd name="T25" fmla="*/ 285182 h 291739"/>
              <a:gd name="T26" fmla="*/ 66713 w 291288"/>
              <a:gd name="T27" fmla="*/ 285182 h 291739"/>
              <a:gd name="T28" fmla="*/ 76997 w 291288"/>
              <a:gd name="T29" fmla="*/ 222616 h 291739"/>
              <a:gd name="T30" fmla="*/ 263202 w 291288"/>
              <a:gd name="T31" fmla="*/ 208067 h 291739"/>
              <a:gd name="T32" fmla="*/ 200397 w 291288"/>
              <a:gd name="T33" fmla="*/ 239349 h 291739"/>
              <a:gd name="T34" fmla="*/ 285235 w 291288"/>
              <a:gd name="T35" fmla="*/ 281181 h 291739"/>
              <a:gd name="T36" fmla="*/ 192319 w 291288"/>
              <a:gd name="T37" fmla="*/ 175329 h 291739"/>
              <a:gd name="T38" fmla="*/ 155960 w 291288"/>
              <a:gd name="T39" fmla="*/ 217160 h 291739"/>
              <a:gd name="T40" fmla="*/ 190483 w 291288"/>
              <a:gd name="T41" fmla="*/ 233893 h 291739"/>
              <a:gd name="T42" fmla="*/ 260628 w 291288"/>
              <a:gd name="T43" fmla="*/ 199336 h 291739"/>
              <a:gd name="T44" fmla="*/ 253281 w 291288"/>
              <a:gd name="T45" fmla="*/ 175329 h 291739"/>
              <a:gd name="T46" fmla="*/ 93892 w 291288"/>
              <a:gd name="T47" fmla="*/ 175329 h 291739"/>
              <a:gd name="T48" fmla="*/ 87649 w 291288"/>
              <a:gd name="T49" fmla="*/ 213886 h 291739"/>
              <a:gd name="T50" fmla="*/ 137594 w 291288"/>
              <a:gd name="T51" fmla="*/ 213886 h 291739"/>
              <a:gd name="T52" fmla="*/ 104910 w 291288"/>
              <a:gd name="T53" fmla="*/ 175329 h 291739"/>
              <a:gd name="T54" fmla="*/ 43943 w 291288"/>
              <a:gd name="T55" fmla="*/ 175329 h 291739"/>
              <a:gd name="T56" fmla="*/ 32191 w 291288"/>
              <a:gd name="T57" fmla="*/ 213886 h 291739"/>
              <a:gd name="T58" fmla="*/ 78468 w 291288"/>
              <a:gd name="T59" fmla="*/ 213886 h 291739"/>
              <a:gd name="T60" fmla="*/ 84711 w 291288"/>
              <a:gd name="T61" fmla="*/ 175329 h 291739"/>
              <a:gd name="T62" fmla="*/ 148614 w 291288"/>
              <a:gd name="T63" fmla="*/ 51969 h 291739"/>
              <a:gd name="T64" fmla="*/ 117485 w 291288"/>
              <a:gd name="T65" fmla="*/ 83268 h 291739"/>
              <a:gd name="T66" fmla="*/ 148614 w 291288"/>
              <a:gd name="T67" fmla="*/ 114201 h 291739"/>
              <a:gd name="T68" fmla="*/ 179744 w 291288"/>
              <a:gd name="T69" fmla="*/ 83268 h 291739"/>
              <a:gd name="T70" fmla="*/ 148614 w 291288"/>
              <a:gd name="T71" fmla="*/ 51969 h 291739"/>
              <a:gd name="T72" fmla="*/ 148614 w 291288"/>
              <a:gd name="T73" fmla="*/ 43233 h 291739"/>
              <a:gd name="T74" fmla="*/ 188899 w 291288"/>
              <a:gd name="T75" fmla="*/ 83268 h 291739"/>
              <a:gd name="T76" fmla="*/ 148614 w 291288"/>
              <a:gd name="T77" fmla="*/ 122936 h 291739"/>
              <a:gd name="T78" fmla="*/ 108328 w 291288"/>
              <a:gd name="T79" fmla="*/ 83268 h 291739"/>
              <a:gd name="T80" fmla="*/ 148614 w 291288"/>
              <a:gd name="T81" fmla="*/ 43233 h 291739"/>
              <a:gd name="T82" fmla="*/ 148614 w 291288"/>
              <a:gd name="T83" fmla="*/ 8732 h 291739"/>
              <a:gd name="T84" fmla="*/ 74427 w 291288"/>
              <a:gd name="T85" fmla="*/ 82208 h 291739"/>
              <a:gd name="T86" fmla="*/ 148614 w 291288"/>
              <a:gd name="T87" fmla="*/ 212067 h 291739"/>
              <a:gd name="T88" fmla="*/ 222433 w 291288"/>
              <a:gd name="T89" fmla="*/ 82208 h 291739"/>
              <a:gd name="T90" fmla="*/ 148614 w 291288"/>
              <a:gd name="T91" fmla="*/ 8732 h 291739"/>
              <a:gd name="T92" fmla="*/ 148614 w 291288"/>
              <a:gd name="T93" fmla="*/ 0 h 291739"/>
              <a:gd name="T94" fmla="*/ 231247 w 291288"/>
              <a:gd name="T95" fmla="*/ 82208 h 291739"/>
              <a:gd name="T96" fmla="*/ 198193 w 291288"/>
              <a:gd name="T97" fmla="*/ 166234 h 291739"/>
              <a:gd name="T98" fmla="*/ 256586 w 291288"/>
              <a:gd name="T99" fmla="*/ 166234 h 291739"/>
              <a:gd name="T100" fmla="*/ 260628 w 291288"/>
              <a:gd name="T101" fmla="*/ 169508 h 291739"/>
              <a:gd name="T102" fmla="*/ 296620 w 291288"/>
              <a:gd name="T103" fmla="*/ 288092 h 291739"/>
              <a:gd name="T104" fmla="*/ 296253 w 291288"/>
              <a:gd name="T105" fmla="*/ 292457 h 291739"/>
              <a:gd name="T106" fmla="*/ 292580 w 291288"/>
              <a:gd name="T107" fmla="*/ 294275 h 291739"/>
              <a:gd name="T108" fmla="*/ 4282 w 291288"/>
              <a:gd name="T109" fmla="*/ 294275 h 291739"/>
              <a:gd name="T110" fmla="*/ 610 w 291288"/>
              <a:gd name="T111" fmla="*/ 292457 h 291739"/>
              <a:gd name="T112" fmla="*/ 243 w 291288"/>
              <a:gd name="T113" fmla="*/ 288092 h 291739"/>
              <a:gd name="T114" fmla="*/ 36232 w 291288"/>
              <a:gd name="T115" fmla="*/ 169508 h 291739"/>
              <a:gd name="T116" fmla="*/ 40639 w 291288"/>
              <a:gd name="T117" fmla="*/ 166234 h 291739"/>
              <a:gd name="T118" fmla="*/ 98298 w 291288"/>
              <a:gd name="T119" fmla="*/ 166234 h 291739"/>
              <a:gd name="T120" fmla="*/ 65612 w 291288"/>
              <a:gd name="T121" fmla="*/ 82208 h 291739"/>
              <a:gd name="T122" fmla="*/ 148614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bg1"/>
          </a:solidFill>
          <a:ln>
            <a:noFill/>
          </a:ln>
          <a:effectLst/>
        </p:spPr>
        <p:txBody>
          <a:bodyPr anchor="ctr"/>
          <a:lstStyle/>
          <a:p>
            <a:endParaRPr lang="en-US" dirty="0">
              <a:latin typeface="Work Sans Light" pitchFamily="2" charset="77"/>
            </a:endParaRPr>
          </a:p>
        </p:txBody>
      </p:sp>
      <p:sp>
        <p:nvSpPr>
          <p:cNvPr id="12" name="Freeform 965">
            <a:extLst>
              <a:ext uri="{FF2B5EF4-FFF2-40B4-BE49-F238E27FC236}">
                <a16:creationId xmlns:a16="http://schemas.microsoft.com/office/drawing/2014/main" id="{F469F20C-4F01-E142-97EB-CC4203DD9406}"/>
              </a:ext>
            </a:extLst>
          </p:cNvPr>
          <p:cNvSpPr>
            <a:spLocks noChangeAspect="1" noChangeArrowheads="1"/>
          </p:cNvSpPr>
          <p:nvPr/>
        </p:nvSpPr>
        <p:spPr bwMode="auto">
          <a:xfrm>
            <a:off x="8936647" y="6049742"/>
            <a:ext cx="1166160" cy="1166160"/>
          </a:xfrm>
          <a:custGeom>
            <a:avLst/>
            <a:gdLst>
              <a:gd name="T0" fmla="*/ 17075 w 291740"/>
              <a:gd name="T1" fmla="*/ 286593 h 291379"/>
              <a:gd name="T2" fmla="*/ 232873 w 291740"/>
              <a:gd name="T3" fmla="*/ 251134 h 291379"/>
              <a:gd name="T4" fmla="*/ 124610 w 291740"/>
              <a:gd name="T5" fmla="*/ 254058 h 291379"/>
              <a:gd name="T6" fmla="*/ 177123 w 291740"/>
              <a:gd name="T7" fmla="*/ 212314 h 291379"/>
              <a:gd name="T8" fmla="*/ 229931 w 291740"/>
              <a:gd name="T9" fmla="*/ 216776 h 291379"/>
              <a:gd name="T10" fmla="*/ 177123 w 291740"/>
              <a:gd name="T11" fmla="*/ 221610 h 291379"/>
              <a:gd name="T12" fmla="*/ 177123 w 291740"/>
              <a:gd name="T13" fmla="*/ 212314 h 291379"/>
              <a:gd name="T14" fmla="*/ 206442 w 291740"/>
              <a:gd name="T15" fmla="*/ 180089 h 291379"/>
              <a:gd name="T16" fmla="*/ 206442 w 291740"/>
              <a:gd name="T17" fmla="*/ 189385 h 291379"/>
              <a:gd name="T18" fmla="*/ 172724 w 291740"/>
              <a:gd name="T19" fmla="*/ 184551 h 291379"/>
              <a:gd name="T20" fmla="*/ 177123 w 291740"/>
              <a:gd name="T21" fmla="*/ 146253 h 291379"/>
              <a:gd name="T22" fmla="*/ 229931 w 291740"/>
              <a:gd name="T23" fmla="*/ 151086 h 291379"/>
              <a:gd name="T24" fmla="*/ 177123 w 291740"/>
              <a:gd name="T25" fmla="*/ 155549 h 291379"/>
              <a:gd name="T26" fmla="*/ 177123 w 291740"/>
              <a:gd name="T27" fmla="*/ 146253 h 291379"/>
              <a:gd name="T28" fmla="*/ 252854 w 291740"/>
              <a:gd name="T29" fmla="*/ 154629 h 291379"/>
              <a:gd name="T30" fmla="*/ 240865 w 291740"/>
              <a:gd name="T31" fmla="*/ 246383 h 291379"/>
              <a:gd name="T32" fmla="*/ 284824 w 291740"/>
              <a:gd name="T33" fmla="*/ 128674 h 291379"/>
              <a:gd name="T34" fmla="*/ 9081 w 291740"/>
              <a:gd name="T35" fmla="*/ 281841 h 291379"/>
              <a:gd name="T36" fmla="*/ 91550 w 291740"/>
              <a:gd name="T37" fmla="*/ 195570 h 291379"/>
              <a:gd name="T38" fmla="*/ 90097 w 291740"/>
              <a:gd name="T39" fmla="*/ 123555 h 291379"/>
              <a:gd name="T40" fmla="*/ 100269 w 291740"/>
              <a:gd name="T41" fmla="*/ 220427 h 291379"/>
              <a:gd name="T42" fmla="*/ 148587 w 291740"/>
              <a:gd name="T43" fmla="*/ 220427 h 291379"/>
              <a:gd name="T44" fmla="*/ 90097 w 291740"/>
              <a:gd name="T45" fmla="*/ 123555 h 291379"/>
              <a:gd name="T46" fmla="*/ 43596 w 291740"/>
              <a:gd name="T47" fmla="*/ 143662 h 291379"/>
              <a:gd name="T48" fmla="*/ 91550 w 291740"/>
              <a:gd name="T49" fmla="*/ 183873 h 291379"/>
              <a:gd name="T50" fmla="*/ 67573 w 291740"/>
              <a:gd name="T51" fmla="*/ 123555 h 291379"/>
              <a:gd name="T52" fmla="*/ 225164 w 291740"/>
              <a:gd name="T53" fmla="*/ 114029 h 291379"/>
              <a:gd name="T54" fmla="*/ 225164 w 291740"/>
              <a:gd name="T55" fmla="*/ 123325 h 291379"/>
              <a:gd name="T56" fmla="*/ 172724 w 291740"/>
              <a:gd name="T57" fmla="*/ 118863 h 291379"/>
              <a:gd name="T58" fmla="*/ 252854 w 291740"/>
              <a:gd name="T59" fmla="*/ 95773 h 291379"/>
              <a:gd name="T60" fmla="*/ 282281 w 291740"/>
              <a:gd name="T61" fmla="*/ 119534 h 291379"/>
              <a:gd name="T62" fmla="*/ 177123 w 291740"/>
              <a:gd name="T63" fmla="*/ 80194 h 291379"/>
              <a:gd name="T64" fmla="*/ 229931 w 291740"/>
              <a:gd name="T65" fmla="*/ 85027 h 291379"/>
              <a:gd name="T66" fmla="*/ 177123 w 291740"/>
              <a:gd name="T67" fmla="*/ 89490 h 291379"/>
              <a:gd name="T68" fmla="*/ 177123 w 291740"/>
              <a:gd name="T69" fmla="*/ 80194 h 291379"/>
              <a:gd name="T70" fmla="*/ 157307 w 291740"/>
              <a:gd name="T71" fmla="*/ 220427 h 291379"/>
              <a:gd name="T72" fmla="*/ 220157 w 291740"/>
              <a:gd name="T73" fmla="*/ 244921 h 291379"/>
              <a:gd name="T74" fmla="*/ 244135 w 291740"/>
              <a:gd name="T75" fmla="*/ 56660 h 291379"/>
              <a:gd name="T76" fmla="*/ 147134 w 291740"/>
              <a:gd name="T77" fmla="*/ 10234 h 291379"/>
              <a:gd name="T78" fmla="*/ 35604 w 291740"/>
              <a:gd name="T79" fmla="*/ 138910 h 291379"/>
              <a:gd name="T80" fmla="*/ 148587 w 291740"/>
              <a:gd name="T81" fmla="*/ 114417 h 291379"/>
              <a:gd name="T82" fmla="*/ 152948 w 291740"/>
              <a:gd name="T83" fmla="*/ 47887 h 291379"/>
              <a:gd name="T84" fmla="*/ 147134 w 291740"/>
              <a:gd name="T85" fmla="*/ 10234 h 291379"/>
              <a:gd name="T86" fmla="*/ 150041 w 291740"/>
              <a:gd name="T87" fmla="*/ 1098 h 291379"/>
              <a:gd name="T88" fmla="*/ 248858 w 291740"/>
              <a:gd name="T89" fmla="*/ 47887 h 291379"/>
              <a:gd name="T90" fmla="*/ 252854 w 291740"/>
              <a:gd name="T91" fmla="*/ 84077 h 291379"/>
              <a:gd name="T92" fmla="*/ 293906 w 291740"/>
              <a:gd name="T93" fmla="*/ 119534 h 291379"/>
              <a:gd name="T94" fmla="*/ 289547 w 291740"/>
              <a:gd name="T95" fmla="*/ 295732 h 291379"/>
              <a:gd name="T96" fmla="*/ 0 w 291740"/>
              <a:gd name="T97" fmla="*/ 291345 h 291379"/>
              <a:gd name="T98" fmla="*/ 1815 w 291740"/>
              <a:gd name="T99" fmla="*/ 115880 h 291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40" h="291379">
                <a:moveTo>
                  <a:pt x="91236" y="222946"/>
                </a:moveTo>
                <a:lnTo>
                  <a:pt x="16949" y="282375"/>
                </a:lnTo>
                <a:lnTo>
                  <a:pt x="274791" y="282375"/>
                </a:lnTo>
                <a:lnTo>
                  <a:pt x="231156" y="247438"/>
                </a:lnTo>
                <a:cubicBezTo>
                  <a:pt x="227189" y="249239"/>
                  <a:pt x="222862" y="250319"/>
                  <a:pt x="218534" y="250319"/>
                </a:cubicBezTo>
                <a:lnTo>
                  <a:pt x="123691" y="250319"/>
                </a:lnTo>
                <a:cubicBezTo>
                  <a:pt x="107464" y="250319"/>
                  <a:pt x="93760" y="238434"/>
                  <a:pt x="91236" y="222946"/>
                </a:cubicBezTo>
                <a:close/>
                <a:moveTo>
                  <a:pt x="175818" y="209189"/>
                </a:moveTo>
                <a:lnTo>
                  <a:pt x="223504" y="209189"/>
                </a:lnTo>
                <a:cubicBezTo>
                  <a:pt x="226052" y="209189"/>
                  <a:pt x="228236" y="211021"/>
                  <a:pt x="228236" y="213585"/>
                </a:cubicBezTo>
                <a:cubicBezTo>
                  <a:pt x="228236" y="216150"/>
                  <a:pt x="226052" y="218348"/>
                  <a:pt x="223504" y="218348"/>
                </a:cubicBezTo>
                <a:lnTo>
                  <a:pt x="175818" y="218348"/>
                </a:lnTo>
                <a:cubicBezTo>
                  <a:pt x="173634" y="218348"/>
                  <a:pt x="171450" y="216150"/>
                  <a:pt x="171450" y="213585"/>
                </a:cubicBezTo>
                <a:cubicBezTo>
                  <a:pt x="171450" y="211021"/>
                  <a:pt x="173634" y="209189"/>
                  <a:pt x="175818" y="209189"/>
                </a:cubicBezTo>
                <a:close/>
                <a:moveTo>
                  <a:pt x="175723" y="177439"/>
                </a:moveTo>
                <a:lnTo>
                  <a:pt x="204921" y="177439"/>
                </a:lnTo>
                <a:cubicBezTo>
                  <a:pt x="207414" y="177439"/>
                  <a:pt x="209194" y="179271"/>
                  <a:pt x="209194" y="181835"/>
                </a:cubicBezTo>
                <a:cubicBezTo>
                  <a:pt x="209194" y="184399"/>
                  <a:pt x="207414" y="186598"/>
                  <a:pt x="204921" y="186598"/>
                </a:cubicBezTo>
                <a:lnTo>
                  <a:pt x="175723" y="186598"/>
                </a:lnTo>
                <a:cubicBezTo>
                  <a:pt x="173587" y="186598"/>
                  <a:pt x="171450" y="184399"/>
                  <a:pt x="171450" y="181835"/>
                </a:cubicBezTo>
                <a:cubicBezTo>
                  <a:pt x="171450" y="179271"/>
                  <a:pt x="173587" y="177439"/>
                  <a:pt x="175723" y="177439"/>
                </a:cubicBezTo>
                <a:close/>
                <a:moveTo>
                  <a:pt x="175818" y="144101"/>
                </a:moveTo>
                <a:lnTo>
                  <a:pt x="223504" y="144101"/>
                </a:lnTo>
                <a:cubicBezTo>
                  <a:pt x="226052" y="144101"/>
                  <a:pt x="228236" y="146299"/>
                  <a:pt x="228236" y="148863"/>
                </a:cubicBezTo>
                <a:cubicBezTo>
                  <a:pt x="228236" y="151061"/>
                  <a:pt x="226052" y="153260"/>
                  <a:pt x="223504" y="153260"/>
                </a:cubicBezTo>
                <a:lnTo>
                  <a:pt x="175818" y="153260"/>
                </a:lnTo>
                <a:cubicBezTo>
                  <a:pt x="173634" y="153260"/>
                  <a:pt x="171450" y="151061"/>
                  <a:pt x="171450" y="148863"/>
                </a:cubicBezTo>
                <a:cubicBezTo>
                  <a:pt x="171450" y="146299"/>
                  <a:pt x="173634" y="144101"/>
                  <a:pt x="175818" y="144101"/>
                </a:cubicBezTo>
                <a:close/>
                <a:moveTo>
                  <a:pt x="282724" y="126780"/>
                </a:moveTo>
                <a:lnTo>
                  <a:pt x="250990" y="152352"/>
                </a:lnTo>
                <a:lnTo>
                  <a:pt x="250990" y="217183"/>
                </a:lnTo>
                <a:cubicBezTo>
                  <a:pt x="250990" y="227628"/>
                  <a:pt x="246302" y="236633"/>
                  <a:pt x="239090" y="242756"/>
                </a:cubicBezTo>
                <a:lnTo>
                  <a:pt x="282724" y="277692"/>
                </a:lnTo>
                <a:lnTo>
                  <a:pt x="282724" y="126780"/>
                </a:lnTo>
                <a:close/>
                <a:moveTo>
                  <a:pt x="9015" y="126780"/>
                </a:moveTo>
                <a:lnTo>
                  <a:pt x="9015" y="277692"/>
                </a:lnTo>
                <a:lnTo>
                  <a:pt x="90875" y="212141"/>
                </a:lnTo>
                <a:lnTo>
                  <a:pt x="90875" y="192691"/>
                </a:lnTo>
                <a:lnTo>
                  <a:pt x="9015" y="126780"/>
                </a:lnTo>
                <a:close/>
                <a:moveTo>
                  <a:pt x="89433" y="121737"/>
                </a:moveTo>
                <a:cubicBezTo>
                  <a:pt x="95563" y="127500"/>
                  <a:pt x="99530" y="135784"/>
                  <a:pt x="99530" y="145509"/>
                </a:cubicBezTo>
                <a:lnTo>
                  <a:pt x="99530" y="217183"/>
                </a:lnTo>
                <a:cubicBezTo>
                  <a:pt x="99530" y="230870"/>
                  <a:pt x="110349" y="241315"/>
                  <a:pt x="123691" y="241315"/>
                </a:cubicBezTo>
                <a:cubicBezTo>
                  <a:pt x="136674" y="241315"/>
                  <a:pt x="147492" y="230870"/>
                  <a:pt x="147492" y="217183"/>
                </a:cubicBezTo>
                <a:lnTo>
                  <a:pt x="147492" y="121737"/>
                </a:lnTo>
                <a:lnTo>
                  <a:pt x="89433" y="121737"/>
                </a:lnTo>
                <a:close/>
                <a:moveTo>
                  <a:pt x="67075" y="121737"/>
                </a:moveTo>
                <a:cubicBezTo>
                  <a:pt x="55174" y="121737"/>
                  <a:pt x="45438" y="129661"/>
                  <a:pt x="43274" y="141547"/>
                </a:cubicBezTo>
                <a:cubicBezTo>
                  <a:pt x="43274" y="141907"/>
                  <a:pt x="43274" y="142627"/>
                  <a:pt x="42913" y="142988"/>
                </a:cubicBezTo>
                <a:lnTo>
                  <a:pt x="90875" y="181166"/>
                </a:lnTo>
                <a:lnTo>
                  <a:pt x="90875" y="145509"/>
                </a:lnTo>
                <a:cubicBezTo>
                  <a:pt x="90875" y="132543"/>
                  <a:pt x="80057" y="121737"/>
                  <a:pt x="67075" y="121737"/>
                </a:cubicBezTo>
                <a:close/>
                <a:moveTo>
                  <a:pt x="175818" y="112351"/>
                </a:moveTo>
                <a:lnTo>
                  <a:pt x="223504" y="112351"/>
                </a:lnTo>
                <a:cubicBezTo>
                  <a:pt x="226052" y="112351"/>
                  <a:pt x="228236" y="114549"/>
                  <a:pt x="228236" y="117113"/>
                </a:cubicBezTo>
                <a:cubicBezTo>
                  <a:pt x="228236" y="119678"/>
                  <a:pt x="226052" y="121510"/>
                  <a:pt x="223504" y="121510"/>
                </a:cubicBezTo>
                <a:lnTo>
                  <a:pt x="175818" y="121510"/>
                </a:lnTo>
                <a:cubicBezTo>
                  <a:pt x="173634" y="121510"/>
                  <a:pt x="171450" y="119678"/>
                  <a:pt x="171450" y="117113"/>
                </a:cubicBezTo>
                <a:cubicBezTo>
                  <a:pt x="171450" y="114549"/>
                  <a:pt x="173634" y="112351"/>
                  <a:pt x="175818" y="112351"/>
                </a:cubicBezTo>
                <a:close/>
                <a:moveTo>
                  <a:pt x="250990" y="94364"/>
                </a:moveTo>
                <a:lnTo>
                  <a:pt x="250990" y="140827"/>
                </a:lnTo>
                <a:lnTo>
                  <a:pt x="280200" y="117775"/>
                </a:lnTo>
                <a:lnTo>
                  <a:pt x="250990" y="94364"/>
                </a:lnTo>
                <a:close/>
                <a:moveTo>
                  <a:pt x="175818" y="79014"/>
                </a:moveTo>
                <a:lnTo>
                  <a:pt x="223504" y="79014"/>
                </a:lnTo>
                <a:cubicBezTo>
                  <a:pt x="226052" y="79014"/>
                  <a:pt x="228236" y="81212"/>
                  <a:pt x="228236" y="83776"/>
                </a:cubicBezTo>
                <a:cubicBezTo>
                  <a:pt x="228236" y="86341"/>
                  <a:pt x="226052" y="88173"/>
                  <a:pt x="223504" y="88173"/>
                </a:cubicBezTo>
                <a:lnTo>
                  <a:pt x="175818" y="88173"/>
                </a:lnTo>
                <a:cubicBezTo>
                  <a:pt x="173634" y="88173"/>
                  <a:pt x="171450" y="86341"/>
                  <a:pt x="171450" y="83776"/>
                </a:cubicBezTo>
                <a:cubicBezTo>
                  <a:pt x="171450" y="81212"/>
                  <a:pt x="173634" y="79014"/>
                  <a:pt x="175818" y="79014"/>
                </a:cubicBezTo>
                <a:close/>
                <a:moveTo>
                  <a:pt x="156147" y="55826"/>
                </a:moveTo>
                <a:lnTo>
                  <a:pt x="156147" y="217183"/>
                </a:lnTo>
                <a:cubicBezTo>
                  <a:pt x="156147" y="226908"/>
                  <a:pt x="152180" y="235192"/>
                  <a:pt x="145689" y="241315"/>
                </a:cubicBezTo>
                <a:lnTo>
                  <a:pt x="218534" y="241315"/>
                </a:lnTo>
                <a:cubicBezTo>
                  <a:pt x="231517" y="241315"/>
                  <a:pt x="242335" y="230870"/>
                  <a:pt x="242335" y="217183"/>
                </a:cubicBezTo>
                <a:lnTo>
                  <a:pt x="242335" y="55826"/>
                </a:lnTo>
                <a:lnTo>
                  <a:pt x="156147" y="55826"/>
                </a:lnTo>
                <a:close/>
                <a:moveTo>
                  <a:pt x="146050" y="10084"/>
                </a:moveTo>
                <a:lnTo>
                  <a:pt x="11540" y="117775"/>
                </a:lnTo>
                <a:lnTo>
                  <a:pt x="35340" y="136865"/>
                </a:lnTo>
                <a:cubicBezTo>
                  <a:pt x="39307" y="122818"/>
                  <a:pt x="51929" y="112733"/>
                  <a:pt x="67075" y="112733"/>
                </a:cubicBezTo>
                <a:lnTo>
                  <a:pt x="147492" y="112733"/>
                </a:lnTo>
                <a:lnTo>
                  <a:pt x="147492" y="51504"/>
                </a:lnTo>
                <a:cubicBezTo>
                  <a:pt x="147492" y="48983"/>
                  <a:pt x="149295" y="47182"/>
                  <a:pt x="151820" y="47182"/>
                </a:cubicBezTo>
                <a:lnTo>
                  <a:pt x="192209" y="47182"/>
                </a:lnTo>
                <a:lnTo>
                  <a:pt x="146050" y="10084"/>
                </a:lnTo>
                <a:close/>
                <a:moveTo>
                  <a:pt x="143165" y="1080"/>
                </a:moveTo>
                <a:cubicBezTo>
                  <a:pt x="144607" y="-361"/>
                  <a:pt x="147132" y="-361"/>
                  <a:pt x="148935" y="1080"/>
                </a:cubicBezTo>
                <a:lnTo>
                  <a:pt x="206273" y="47182"/>
                </a:lnTo>
                <a:lnTo>
                  <a:pt x="247023" y="47182"/>
                </a:lnTo>
                <a:cubicBezTo>
                  <a:pt x="249187" y="47182"/>
                  <a:pt x="250990" y="48983"/>
                  <a:pt x="250990" y="51504"/>
                </a:cubicBezTo>
                <a:lnTo>
                  <a:pt x="250990" y="82839"/>
                </a:lnTo>
                <a:lnTo>
                  <a:pt x="289937" y="114174"/>
                </a:lnTo>
                <a:cubicBezTo>
                  <a:pt x="291018" y="114894"/>
                  <a:pt x="291740" y="116335"/>
                  <a:pt x="291740" y="117775"/>
                </a:cubicBezTo>
                <a:lnTo>
                  <a:pt x="291740" y="287057"/>
                </a:lnTo>
                <a:cubicBezTo>
                  <a:pt x="291740" y="289218"/>
                  <a:pt x="289937" y="291379"/>
                  <a:pt x="287412" y="291379"/>
                </a:cubicBezTo>
                <a:lnTo>
                  <a:pt x="4688" y="291379"/>
                </a:lnTo>
                <a:cubicBezTo>
                  <a:pt x="2163" y="291379"/>
                  <a:pt x="0" y="289218"/>
                  <a:pt x="0" y="287057"/>
                </a:cubicBezTo>
                <a:lnTo>
                  <a:pt x="0" y="117775"/>
                </a:lnTo>
                <a:cubicBezTo>
                  <a:pt x="0" y="116335"/>
                  <a:pt x="721" y="114894"/>
                  <a:pt x="1803" y="114174"/>
                </a:cubicBezTo>
                <a:lnTo>
                  <a:pt x="143165" y="1080"/>
                </a:lnTo>
                <a:close/>
              </a:path>
            </a:pathLst>
          </a:custGeom>
          <a:solidFill>
            <a:schemeClr val="bg1"/>
          </a:solidFill>
          <a:ln>
            <a:noFill/>
          </a:ln>
          <a:effectLst/>
        </p:spPr>
        <p:txBody>
          <a:bodyPr anchor="ctr"/>
          <a:lstStyle/>
          <a:p>
            <a:endParaRPr lang="en-US" dirty="0">
              <a:latin typeface="Work Sans Light" pitchFamily="2" charset="77"/>
            </a:endParaRPr>
          </a:p>
        </p:txBody>
      </p:sp>
      <p:sp>
        <p:nvSpPr>
          <p:cNvPr id="13" name="Freeform 1041">
            <a:extLst>
              <a:ext uri="{FF2B5EF4-FFF2-40B4-BE49-F238E27FC236}">
                <a16:creationId xmlns:a16="http://schemas.microsoft.com/office/drawing/2014/main" id="{2319D316-8802-6E4C-8615-82569FFC304F}"/>
              </a:ext>
            </a:extLst>
          </p:cNvPr>
          <p:cNvSpPr>
            <a:spLocks noChangeAspect="1" noChangeArrowheads="1"/>
          </p:cNvSpPr>
          <p:nvPr/>
        </p:nvSpPr>
        <p:spPr bwMode="auto">
          <a:xfrm>
            <a:off x="8962900" y="8344766"/>
            <a:ext cx="1140810" cy="1134478"/>
          </a:xfrm>
          <a:custGeom>
            <a:avLst/>
            <a:gdLst>
              <a:gd name="T0" fmla="*/ 199697 w 284789"/>
              <a:gd name="T1" fmla="*/ 264512 h 283801"/>
              <a:gd name="T2" fmla="*/ 206314 w 284789"/>
              <a:gd name="T3" fmla="*/ 246685 h 283801"/>
              <a:gd name="T4" fmla="*/ 186966 w 284789"/>
              <a:gd name="T5" fmla="*/ 124970 h 283801"/>
              <a:gd name="T6" fmla="*/ 134183 w 284789"/>
              <a:gd name="T7" fmla="*/ 188563 h 283801"/>
              <a:gd name="T8" fmla="*/ 96794 w 284789"/>
              <a:gd name="T9" fmla="*/ 157666 h 283801"/>
              <a:gd name="T10" fmla="*/ 131249 w 284789"/>
              <a:gd name="T11" fmla="*/ 179582 h 283801"/>
              <a:gd name="T12" fmla="*/ 13709 w 284789"/>
              <a:gd name="T13" fmla="*/ 104438 h 283801"/>
              <a:gd name="T14" fmla="*/ 191611 w 284789"/>
              <a:gd name="T15" fmla="*/ 269241 h 283801"/>
              <a:gd name="T16" fmla="*/ 54876 w 284789"/>
              <a:gd name="T17" fmla="*/ 180473 h 283801"/>
              <a:gd name="T18" fmla="*/ 17017 w 284789"/>
              <a:gd name="T19" fmla="*/ 96435 h 283801"/>
              <a:gd name="T20" fmla="*/ 57816 w 284789"/>
              <a:gd name="T21" fmla="*/ 124447 h 283801"/>
              <a:gd name="T22" fmla="*/ 64434 w 284789"/>
              <a:gd name="T23" fmla="*/ 105894 h 283801"/>
              <a:gd name="T24" fmla="*/ 33742 w 284789"/>
              <a:gd name="T25" fmla="*/ 70513 h 283801"/>
              <a:gd name="T26" fmla="*/ 75827 w 284789"/>
              <a:gd name="T27" fmla="*/ 112078 h 283801"/>
              <a:gd name="T28" fmla="*/ 52671 w 284789"/>
              <a:gd name="T29" fmla="*/ 153916 h 283801"/>
              <a:gd name="T30" fmla="*/ 153751 w 284789"/>
              <a:gd name="T31" fmla="*/ 225221 h 283801"/>
              <a:gd name="T32" fmla="*/ 212562 w 284789"/>
              <a:gd name="T33" fmla="*/ 240137 h 283801"/>
              <a:gd name="T34" fmla="*/ 185729 w 284789"/>
              <a:gd name="T35" fmla="*/ 280518 h 283801"/>
              <a:gd name="T36" fmla="*/ 5255 w 284789"/>
              <a:gd name="T37" fmla="*/ 102254 h 283801"/>
              <a:gd name="T38" fmla="*/ 145134 w 284789"/>
              <a:gd name="T39" fmla="*/ 57588 h 283801"/>
              <a:gd name="T40" fmla="*/ 203836 w 284789"/>
              <a:gd name="T41" fmla="*/ 204394 h 283801"/>
              <a:gd name="T42" fmla="*/ 200513 w 284789"/>
              <a:gd name="T43" fmla="*/ 88761 h 283801"/>
              <a:gd name="T44" fmla="*/ 83848 w 284789"/>
              <a:gd name="T45" fmla="*/ 88761 h 283801"/>
              <a:gd name="T46" fmla="*/ 134872 w 284789"/>
              <a:gd name="T47" fmla="*/ 0 h 283801"/>
              <a:gd name="T48" fmla="*/ 167270 w 284789"/>
              <a:gd name="T49" fmla="*/ 26524 h 283801"/>
              <a:gd name="T50" fmla="*/ 200035 w 284789"/>
              <a:gd name="T51" fmla="*/ 13082 h 283801"/>
              <a:gd name="T52" fmla="*/ 231330 w 284789"/>
              <a:gd name="T53" fmla="*/ 39967 h 283801"/>
              <a:gd name="T54" fmla="*/ 250106 w 284789"/>
              <a:gd name="T55" fmla="*/ 58859 h 283801"/>
              <a:gd name="T56" fmla="*/ 276614 w 284789"/>
              <a:gd name="T57" fmla="*/ 81023 h 283801"/>
              <a:gd name="T58" fmla="*/ 264095 w 284789"/>
              <a:gd name="T59" fmla="*/ 122079 h 283801"/>
              <a:gd name="T60" fmla="*/ 290603 w 284789"/>
              <a:gd name="T61" fmla="*/ 154052 h 283801"/>
              <a:gd name="T62" fmla="*/ 259310 w 284789"/>
              <a:gd name="T63" fmla="*/ 183483 h 283801"/>
              <a:gd name="T64" fmla="*/ 265935 w 284789"/>
              <a:gd name="T65" fmla="*/ 224175 h 283801"/>
              <a:gd name="T66" fmla="*/ 250106 w 284789"/>
              <a:gd name="T67" fmla="*/ 228535 h 283801"/>
              <a:gd name="T68" fmla="*/ 224334 w 284789"/>
              <a:gd name="T69" fmla="*/ 227809 h 283801"/>
              <a:gd name="T70" fmla="*/ 238325 w 284789"/>
              <a:gd name="T71" fmla="*/ 211459 h 283801"/>
              <a:gd name="T72" fmla="*/ 258206 w 284789"/>
              <a:gd name="T73" fmla="*/ 220178 h 283801"/>
              <a:gd name="T74" fmla="*/ 251579 w 284789"/>
              <a:gd name="T75" fmla="*/ 189296 h 283801"/>
              <a:gd name="T76" fmla="*/ 260415 w 284789"/>
              <a:gd name="T77" fmla="*/ 156595 h 283801"/>
              <a:gd name="T78" fmla="*/ 281768 w 284789"/>
              <a:gd name="T79" fmla="*/ 133343 h 283801"/>
              <a:gd name="T80" fmla="*/ 255996 w 284789"/>
              <a:gd name="T81" fmla="*/ 126802 h 283801"/>
              <a:gd name="T82" fmla="*/ 267781 w 284789"/>
              <a:gd name="T83" fmla="*/ 89016 h 283801"/>
              <a:gd name="T84" fmla="*/ 256734 w 284789"/>
              <a:gd name="T85" fmla="*/ 66126 h 283801"/>
              <a:gd name="T86" fmla="*/ 232802 w 284789"/>
              <a:gd name="T87" fmla="*/ 74482 h 283801"/>
              <a:gd name="T88" fmla="*/ 223597 w 284789"/>
              <a:gd name="T89" fmla="*/ 35606 h 283801"/>
              <a:gd name="T90" fmla="*/ 202613 w 284789"/>
              <a:gd name="T91" fmla="*/ 21435 h 283801"/>
              <a:gd name="T92" fmla="*/ 186045 w 284789"/>
              <a:gd name="T93" fmla="*/ 40693 h 283801"/>
              <a:gd name="T94" fmla="*/ 158433 w 284789"/>
              <a:gd name="T95" fmla="*/ 11262 h 283801"/>
              <a:gd name="T96" fmla="*/ 132293 w 284789"/>
              <a:gd name="T97" fmla="*/ 11262 h 283801"/>
              <a:gd name="T98" fmla="*/ 104682 w 284789"/>
              <a:gd name="T99" fmla="*/ 40693 h 283801"/>
              <a:gd name="T100" fmla="*/ 85905 w 284789"/>
              <a:gd name="T101" fmla="*/ 21435 h 283801"/>
              <a:gd name="T102" fmla="*/ 76333 w 284789"/>
              <a:gd name="T103" fmla="*/ 51957 h 283801"/>
              <a:gd name="T104" fmla="*/ 59766 w 284789"/>
              <a:gd name="T105" fmla="*/ 65400 h 283801"/>
              <a:gd name="T106" fmla="*/ 59397 w 284789"/>
              <a:gd name="T107" fmla="*/ 39967 h 283801"/>
              <a:gd name="T108" fmla="*/ 97318 w 284789"/>
              <a:gd name="T109" fmla="*/ 18166 h 283801"/>
              <a:gd name="T110" fmla="*/ 123090 w 284789"/>
              <a:gd name="T111" fmla="*/ 11262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bg1"/>
          </a:solidFill>
          <a:ln>
            <a:noFill/>
          </a:ln>
          <a:effectLst/>
        </p:spPr>
        <p:txBody>
          <a:bodyPr anchor="ctr"/>
          <a:lstStyle/>
          <a:p>
            <a:endParaRPr lang="en-US" dirty="0">
              <a:latin typeface="Work Sans Light" pitchFamily="2" charset="77"/>
            </a:endParaRPr>
          </a:p>
        </p:txBody>
      </p:sp>
      <p:sp>
        <p:nvSpPr>
          <p:cNvPr id="14" name="Freeform 336">
            <a:extLst>
              <a:ext uri="{FF2B5EF4-FFF2-40B4-BE49-F238E27FC236}">
                <a16:creationId xmlns:a16="http://schemas.microsoft.com/office/drawing/2014/main" id="{D014C52E-0D30-D642-A6B6-A9E903D4B7AF}"/>
              </a:ext>
            </a:extLst>
          </p:cNvPr>
          <p:cNvSpPr>
            <a:spLocks noChangeAspect="1" noChangeArrowheads="1"/>
          </p:cNvSpPr>
          <p:nvPr/>
        </p:nvSpPr>
        <p:spPr bwMode="auto">
          <a:xfrm>
            <a:off x="8969012" y="10608108"/>
            <a:ext cx="1134474" cy="1045740"/>
          </a:xfrm>
          <a:custGeom>
            <a:avLst/>
            <a:gdLst>
              <a:gd name="T0" fmla="*/ 2147483646 w 791"/>
              <a:gd name="T1" fmla="*/ 2147483646 h 727"/>
              <a:gd name="T2" fmla="*/ 2147483646 w 791"/>
              <a:gd name="T3" fmla="*/ 2147483646 h 727"/>
              <a:gd name="T4" fmla="*/ 2147483646 w 791"/>
              <a:gd name="T5" fmla="*/ 2147483646 h 727"/>
              <a:gd name="T6" fmla="*/ 2147483646 w 791"/>
              <a:gd name="T7" fmla="*/ 2147483646 h 727"/>
              <a:gd name="T8" fmla="*/ 2147483646 w 791"/>
              <a:gd name="T9" fmla="*/ 2147483646 h 727"/>
              <a:gd name="T10" fmla="*/ 2147483646 w 791"/>
              <a:gd name="T11" fmla="*/ 2147483646 h 727"/>
              <a:gd name="T12" fmla="*/ 2147483646 w 791"/>
              <a:gd name="T13" fmla="*/ 2147483646 h 727"/>
              <a:gd name="T14" fmla="*/ 2147483646 w 791"/>
              <a:gd name="T15" fmla="*/ 2147483646 h 727"/>
              <a:gd name="T16" fmla="*/ 2147483646 w 791"/>
              <a:gd name="T17" fmla="*/ 2147483646 h 727"/>
              <a:gd name="T18" fmla="*/ 2147483646 w 791"/>
              <a:gd name="T19" fmla="*/ 2147483646 h 727"/>
              <a:gd name="T20" fmla="*/ 2147483646 w 791"/>
              <a:gd name="T21" fmla="*/ 2147483646 h 727"/>
              <a:gd name="T22" fmla="*/ 2147483646 w 791"/>
              <a:gd name="T23" fmla="*/ 2147483646 h 727"/>
              <a:gd name="T24" fmla="*/ 2147483646 w 791"/>
              <a:gd name="T25" fmla="*/ 2147483646 h 727"/>
              <a:gd name="T26" fmla="*/ 2147483646 w 791"/>
              <a:gd name="T27" fmla="*/ 2147483646 h 727"/>
              <a:gd name="T28" fmla="*/ 2147483646 w 791"/>
              <a:gd name="T29" fmla="*/ 2147483646 h 727"/>
              <a:gd name="T30" fmla="*/ 2147483646 w 791"/>
              <a:gd name="T31" fmla="*/ 2147483646 h 727"/>
              <a:gd name="T32" fmla="*/ 2147483646 w 791"/>
              <a:gd name="T33" fmla="*/ 2147483646 h 727"/>
              <a:gd name="T34" fmla="*/ 2147483646 w 791"/>
              <a:gd name="T35" fmla="*/ 2147483646 h 727"/>
              <a:gd name="T36" fmla="*/ 2147483646 w 791"/>
              <a:gd name="T37" fmla="*/ 2147483646 h 727"/>
              <a:gd name="T38" fmla="*/ 2147483646 w 791"/>
              <a:gd name="T39" fmla="*/ 2147483646 h 727"/>
              <a:gd name="T40" fmla="*/ 2147483646 w 791"/>
              <a:gd name="T41" fmla="*/ 2147483646 h 727"/>
              <a:gd name="T42" fmla="*/ 2147483646 w 791"/>
              <a:gd name="T43" fmla="*/ 2147483646 h 727"/>
              <a:gd name="T44" fmla="*/ 2147483646 w 791"/>
              <a:gd name="T45" fmla="*/ 2147483646 h 727"/>
              <a:gd name="T46" fmla="*/ 2147483646 w 791"/>
              <a:gd name="T47" fmla="*/ 2147483646 h 727"/>
              <a:gd name="T48" fmla="*/ 2147483646 w 791"/>
              <a:gd name="T49" fmla="*/ 2147483646 h 727"/>
              <a:gd name="T50" fmla="*/ 2147483646 w 791"/>
              <a:gd name="T51" fmla="*/ 2147483646 h 727"/>
              <a:gd name="T52" fmla="*/ 2147483646 w 791"/>
              <a:gd name="T53" fmla="*/ 0 h 727"/>
              <a:gd name="T54" fmla="*/ 2147483646 w 791"/>
              <a:gd name="T55" fmla="*/ 2147483646 h 727"/>
              <a:gd name="T56" fmla="*/ 2147483646 w 791"/>
              <a:gd name="T57" fmla="*/ 2147483646 h 727"/>
              <a:gd name="T58" fmla="*/ 2147483646 w 791"/>
              <a:gd name="T59" fmla="*/ 2147483646 h 727"/>
              <a:gd name="T60" fmla="*/ 2147483646 w 791"/>
              <a:gd name="T61" fmla="*/ 2147483646 h 727"/>
              <a:gd name="T62" fmla="*/ 2147483646 w 791"/>
              <a:gd name="T63" fmla="*/ 2147483646 h 727"/>
              <a:gd name="T64" fmla="*/ 2147483646 w 791"/>
              <a:gd name="T65" fmla="*/ 2147483646 h 727"/>
              <a:gd name="T66" fmla="*/ 2147483646 w 791"/>
              <a:gd name="T67" fmla="*/ 2147483646 h 727"/>
              <a:gd name="T68" fmla="*/ 2147483646 w 791"/>
              <a:gd name="T69" fmla="*/ 2147483646 h 727"/>
              <a:gd name="T70" fmla="*/ 2147483646 w 791"/>
              <a:gd name="T71" fmla="*/ 2147483646 h 727"/>
              <a:gd name="T72" fmla="*/ 2147483646 w 791"/>
              <a:gd name="T73" fmla="*/ 2147483646 h 727"/>
              <a:gd name="T74" fmla="*/ 2147483646 w 791"/>
              <a:gd name="T75" fmla="*/ 2147483646 h 727"/>
              <a:gd name="T76" fmla="*/ 2147483646 w 791"/>
              <a:gd name="T77" fmla="*/ 2147483646 h 727"/>
              <a:gd name="T78" fmla="*/ 2147483646 w 791"/>
              <a:gd name="T79" fmla="*/ 2147483646 h 727"/>
              <a:gd name="T80" fmla="*/ 2147483646 w 791"/>
              <a:gd name="T81" fmla="*/ 2147483646 h 727"/>
              <a:gd name="T82" fmla="*/ 0 w 791"/>
              <a:gd name="T83" fmla="*/ 2147483646 h 727"/>
              <a:gd name="T84" fmla="*/ 2147483646 w 791"/>
              <a:gd name="T85" fmla="*/ 2147483646 h 727"/>
              <a:gd name="T86" fmla="*/ 2147483646 w 791"/>
              <a:gd name="T87" fmla="*/ 2147483646 h 727"/>
              <a:gd name="T88" fmla="*/ 2147483646 w 791"/>
              <a:gd name="T89" fmla="*/ 2147483646 h 7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1" h="727">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bg1"/>
          </a:solidFill>
          <a:ln>
            <a:noFill/>
          </a:ln>
          <a:effectLst/>
        </p:spPr>
        <p:txBody>
          <a:bodyPr wrap="none" anchor="ctr"/>
          <a:lstStyle/>
          <a:p>
            <a:endParaRPr lang="en-US" dirty="0">
              <a:latin typeface="Work Sans Light" pitchFamily="2" charset="77"/>
            </a:endParaRPr>
          </a:p>
        </p:txBody>
      </p:sp>
      <p:sp>
        <p:nvSpPr>
          <p:cNvPr id="15" name="TextBox 14">
            <a:extLst>
              <a:ext uri="{FF2B5EF4-FFF2-40B4-BE49-F238E27FC236}">
                <a16:creationId xmlns:a16="http://schemas.microsoft.com/office/drawing/2014/main" id="{501BF589-D15A-BD49-9258-CBA2DC0F4F11}"/>
              </a:ext>
            </a:extLst>
          </p:cNvPr>
          <p:cNvSpPr txBox="1"/>
          <p:nvPr/>
        </p:nvSpPr>
        <p:spPr>
          <a:xfrm>
            <a:off x="10765931" y="3813911"/>
            <a:ext cx="3435556" cy="1077218"/>
          </a:xfrm>
          <a:prstGeom prst="rect">
            <a:avLst/>
          </a:prstGeom>
          <a:noFill/>
        </p:spPr>
        <p:txBody>
          <a:bodyPr wrap="none" rtlCol="0" anchor="ctr" anchorCtr="0">
            <a:spAutoFit/>
          </a:bodyPr>
          <a:lstStyle/>
          <a:p>
            <a:r>
              <a:rPr lang="en-US" sz="3200" dirty="0">
                <a:solidFill>
                  <a:schemeClr val="bg1"/>
                </a:solidFill>
                <a:latin typeface="Work Sans Light" pitchFamily="2" charset="77"/>
                <a:ea typeface="Roboto Condensed Light" panose="02000000000000000000" pitchFamily="2" charset="0"/>
                <a:cs typeface="Poppins" pitchFamily="2" charset="77"/>
              </a:rPr>
              <a:t>1233 Main Street,</a:t>
            </a:r>
          </a:p>
          <a:p>
            <a:r>
              <a:rPr lang="en-US" sz="3200" dirty="0">
                <a:solidFill>
                  <a:schemeClr val="bg1"/>
                </a:solidFill>
                <a:latin typeface="Work Sans Light" pitchFamily="2" charset="77"/>
                <a:ea typeface="Roboto Condensed Light" panose="02000000000000000000" pitchFamily="2" charset="0"/>
                <a:cs typeface="Poppins" pitchFamily="2" charset="77"/>
              </a:rPr>
              <a:t>Los Angeles, CA</a:t>
            </a:r>
          </a:p>
        </p:txBody>
      </p:sp>
      <p:sp>
        <p:nvSpPr>
          <p:cNvPr id="16" name="TextBox 15">
            <a:extLst>
              <a:ext uri="{FF2B5EF4-FFF2-40B4-BE49-F238E27FC236}">
                <a16:creationId xmlns:a16="http://schemas.microsoft.com/office/drawing/2014/main" id="{A6877D41-3294-3046-B51E-E1B566F44E47}"/>
              </a:ext>
            </a:extLst>
          </p:cNvPr>
          <p:cNvSpPr txBox="1"/>
          <p:nvPr/>
        </p:nvSpPr>
        <p:spPr>
          <a:xfrm>
            <a:off x="10765931" y="6340432"/>
            <a:ext cx="4711546" cy="584775"/>
          </a:xfrm>
          <a:prstGeom prst="rect">
            <a:avLst/>
          </a:prstGeom>
          <a:noFill/>
        </p:spPr>
        <p:txBody>
          <a:bodyPr wrap="none" rtlCol="0" anchor="ctr" anchorCtr="0">
            <a:spAutoFit/>
          </a:bodyPr>
          <a:lstStyle/>
          <a:p>
            <a:r>
              <a:rPr lang="en-US" sz="3200" dirty="0" err="1">
                <a:solidFill>
                  <a:schemeClr val="bg1"/>
                </a:solidFill>
                <a:latin typeface="Work Sans Light" pitchFamily="2" charset="77"/>
                <a:ea typeface="Roboto Condensed Light" panose="02000000000000000000" pitchFamily="2" charset="0"/>
                <a:cs typeface="Poppins" pitchFamily="2" charset="77"/>
              </a:rPr>
              <a:t>info@yourdomain.com</a:t>
            </a:r>
            <a:endParaRPr lang="en-US" sz="3200" dirty="0">
              <a:solidFill>
                <a:schemeClr val="bg1"/>
              </a:solidFill>
              <a:latin typeface="Work Sans Light" pitchFamily="2" charset="77"/>
              <a:ea typeface="Roboto Condensed Light" panose="02000000000000000000" pitchFamily="2" charset="0"/>
              <a:cs typeface="Poppins" pitchFamily="2" charset="77"/>
            </a:endParaRPr>
          </a:p>
        </p:txBody>
      </p:sp>
      <p:sp>
        <p:nvSpPr>
          <p:cNvPr id="17" name="TextBox 16">
            <a:extLst>
              <a:ext uri="{FF2B5EF4-FFF2-40B4-BE49-F238E27FC236}">
                <a16:creationId xmlns:a16="http://schemas.microsoft.com/office/drawing/2014/main" id="{D4602818-C238-524C-8A5D-4B114BD09FB1}"/>
              </a:ext>
            </a:extLst>
          </p:cNvPr>
          <p:cNvSpPr txBox="1"/>
          <p:nvPr/>
        </p:nvSpPr>
        <p:spPr>
          <a:xfrm>
            <a:off x="10765931" y="8619615"/>
            <a:ext cx="3063659" cy="584775"/>
          </a:xfrm>
          <a:prstGeom prst="rect">
            <a:avLst/>
          </a:prstGeom>
          <a:noFill/>
        </p:spPr>
        <p:txBody>
          <a:bodyPr wrap="none" rtlCol="0" anchor="ctr" anchorCtr="0">
            <a:spAutoFit/>
          </a:bodyPr>
          <a:lstStyle/>
          <a:p>
            <a:r>
              <a:rPr lang="en-US" sz="3200" dirty="0">
                <a:solidFill>
                  <a:schemeClr val="bg1"/>
                </a:solidFill>
                <a:latin typeface="Work Sans Light" pitchFamily="2" charset="77"/>
                <a:ea typeface="Roboto Condensed Light" panose="02000000000000000000" pitchFamily="2" charset="0"/>
                <a:cs typeface="Poppins" pitchFamily="2" charset="77"/>
              </a:rPr>
              <a:t>(333) 234-8655</a:t>
            </a:r>
          </a:p>
        </p:txBody>
      </p:sp>
      <p:sp>
        <p:nvSpPr>
          <p:cNvPr id="18" name="TextBox 17">
            <a:extLst>
              <a:ext uri="{FF2B5EF4-FFF2-40B4-BE49-F238E27FC236}">
                <a16:creationId xmlns:a16="http://schemas.microsoft.com/office/drawing/2014/main" id="{BCAD0DC5-F7D9-6246-842C-F5839D8E6809}"/>
              </a:ext>
            </a:extLst>
          </p:cNvPr>
          <p:cNvSpPr txBox="1"/>
          <p:nvPr/>
        </p:nvSpPr>
        <p:spPr>
          <a:xfrm>
            <a:off x="10765931" y="10838588"/>
            <a:ext cx="4507965" cy="584775"/>
          </a:xfrm>
          <a:prstGeom prst="rect">
            <a:avLst/>
          </a:prstGeom>
          <a:noFill/>
        </p:spPr>
        <p:txBody>
          <a:bodyPr wrap="none" rtlCol="0" anchor="ctr" anchorCtr="0">
            <a:spAutoFit/>
          </a:bodyPr>
          <a:lstStyle/>
          <a:p>
            <a:r>
              <a:rPr lang="en-US" sz="3200" dirty="0" err="1">
                <a:solidFill>
                  <a:schemeClr val="bg1"/>
                </a:solidFill>
                <a:latin typeface="Work Sans Light" pitchFamily="2" charset="77"/>
                <a:ea typeface="Roboto Condensed Light" panose="02000000000000000000" pitchFamily="2" charset="0"/>
                <a:cs typeface="Poppins" pitchFamily="2" charset="77"/>
              </a:rPr>
              <a:t>www.yourdomain.com</a:t>
            </a:r>
            <a:endParaRPr lang="en-US" sz="3200" dirty="0">
              <a:solidFill>
                <a:schemeClr val="bg1"/>
              </a:solidFill>
              <a:latin typeface="Work Sans Light" pitchFamily="2" charset="77"/>
              <a:ea typeface="Roboto Condensed Light" panose="02000000000000000000" pitchFamily="2" charset="0"/>
              <a:cs typeface="Poppins" pitchFamily="2" charset="77"/>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852" y="1286141"/>
            <a:ext cx="18859714" cy="1127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70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EA3034A8-39C0-AA42-9660-E3F68BE0EBA0}"/>
              </a:ext>
            </a:extLst>
          </p:cNvPr>
          <p:cNvSpPr txBox="1">
            <a:spLocks/>
          </p:cNvSpPr>
          <p:nvPr/>
        </p:nvSpPr>
        <p:spPr>
          <a:xfrm>
            <a:off x="691590" y="2662599"/>
            <a:ext cx="22994470" cy="704808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50000"/>
              </a:lnSpc>
              <a:buFont typeface="Wingdings" pitchFamily="2" charset="2"/>
              <a:buChar char="ü"/>
            </a:pPr>
            <a:r>
              <a:rPr lang="vi-VN" sz="4000">
                <a:solidFill>
                  <a:srgbClr val="383838">
                    <a:lumMod val="75000"/>
                  </a:srgbClr>
                </a:solidFill>
                <a:latin typeface="Arial" pitchFamily="34" charset="0"/>
                <a:ea typeface="Lato Light" panose="020F0502020204030203" pitchFamily="34" charset="0"/>
                <a:cs typeface="Arial" pitchFamily="34" charset="0"/>
              </a:rPr>
              <a:t>Tỷ lệ tử vong thai phụ mắc bệnh tim xảy ra </a:t>
            </a:r>
            <a:r>
              <a:rPr lang="en-US" sz="4000">
                <a:solidFill>
                  <a:srgbClr val="383838">
                    <a:lumMod val="75000"/>
                  </a:srgbClr>
                </a:solidFill>
                <a:latin typeface="Arial" pitchFamily="34" charset="0"/>
                <a:ea typeface="Lato Light" panose="020F0502020204030203" pitchFamily="34" charset="0"/>
                <a:cs typeface="Arial" pitchFamily="34" charset="0"/>
              </a:rPr>
              <a:t>cao nhất </a:t>
            </a:r>
            <a:r>
              <a:rPr lang="vi-VN" sz="4000">
                <a:solidFill>
                  <a:srgbClr val="383838">
                    <a:lumMod val="75000"/>
                  </a:srgbClr>
                </a:solidFill>
                <a:latin typeface="Arial" pitchFamily="34" charset="0"/>
                <a:ea typeface="Lato Light" panose="020F0502020204030203" pitchFamily="34" charset="0"/>
                <a:cs typeface="Arial" pitchFamily="34" charset="0"/>
              </a:rPr>
              <a:t>trong lúc chuyển dạ</a:t>
            </a:r>
            <a:endParaRPr lang="en-US" sz="4000">
              <a:solidFill>
                <a:srgbClr val="383838">
                  <a:lumMod val="75000"/>
                </a:srgbClr>
              </a:solidFill>
              <a:latin typeface="Arial" pitchFamily="34" charset="0"/>
              <a:ea typeface="Lato Light" panose="020F0502020204030203" pitchFamily="34" charset="0"/>
              <a:cs typeface="Arial" pitchFamily="34" charset="0"/>
            </a:endParaRPr>
          </a:p>
          <a:p>
            <a:pPr marL="571500" indent="-571500" algn="l">
              <a:lnSpc>
                <a:spcPct val="150000"/>
              </a:lnSpc>
              <a:buFont typeface="Wingdings" pitchFamily="2" charset="2"/>
              <a:buChar char="ü"/>
            </a:pPr>
            <a:r>
              <a:rPr lang="en-US" sz="4000">
                <a:solidFill>
                  <a:srgbClr val="383838">
                    <a:lumMod val="75000"/>
                  </a:srgbClr>
                </a:solidFill>
                <a:latin typeface="Arial" pitchFamily="34" charset="0"/>
                <a:ea typeface="Lato Light" panose="020F0502020204030203" pitchFamily="34" charset="0"/>
                <a:cs typeface="Arial" pitchFamily="34" charset="0"/>
              </a:rPr>
              <a:t>X</a:t>
            </a:r>
            <a:r>
              <a:rPr lang="vi-VN" sz="4000">
                <a:solidFill>
                  <a:srgbClr val="383838">
                    <a:lumMod val="75000"/>
                  </a:srgbClr>
                </a:solidFill>
                <a:latin typeface="Arial" pitchFamily="34" charset="0"/>
                <a:ea typeface="Lato Light" panose="020F0502020204030203" pitchFamily="34" charset="0"/>
                <a:cs typeface="Arial" pitchFamily="34" charset="0"/>
              </a:rPr>
              <a:t>ây dựng kế hoạch </a:t>
            </a:r>
            <a:r>
              <a:rPr lang="en-US" sz="4000">
                <a:solidFill>
                  <a:srgbClr val="383838">
                    <a:lumMod val="75000"/>
                  </a:srgbClr>
                </a:solidFill>
                <a:latin typeface="Arial" pitchFamily="34" charset="0"/>
                <a:ea typeface="Lato Light" panose="020F0502020204030203" pitchFamily="34" charset="0"/>
                <a:cs typeface="Arial" pitchFamily="34" charset="0"/>
              </a:rPr>
              <a:t>chăm sóc sức khỏe cho sản phụ mắc bệnh </a:t>
            </a:r>
            <a:r>
              <a:rPr lang="vi-VN" sz="4000">
                <a:solidFill>
                  <a:srgbClr val="383838">
                    <a:lumMod val="75000"/>
                  </a:srgbClr>
                </a:solidFill>
                <a:latin typeface="Arial" pitchFamily="34" charset="0"/>
                <a:ea typeface="Lato Light" panose="020F0502020204030203" pitchFamily="34" charset="0"/>
                <a:cs typeface="Arial" pitchFamily="34" charset="0"/>
              </a:rPr>
              <a:t>tim </a:t>
            </a:r>
            <a:r>
              <a:rPr lang="en-US" sz="4000">
                <a:solidFill>
                  <a:srgbClr val="383838">
                    <a:lumMod val="75000"/>
                  </a:srgbClr>
                </a:solidFill>
                <a:latin typeface="Arial" pitchFamily="34" charset="0"/>
                <a:ea typeface="Lato Light" panose="020F0502020204030203" pitchFamily="34" charset="0"/>
                <a:cs typeface="Arial" pitchFamily="34" charset="0"/>
              </a:rPr>
              <a:t>bắt đầu trước </a:t>
            </a:r>
            <a:r>
              <a:rPr lang="vi-VN" sz="4000">
                <a:solidFill>
                  <a:srgbClr val="383838">
                    <a:lumMod val="75000"/>
                  </a:srgbClr>
                </a:solidFill>
                <a:latin typeface="Arial" pitchFamily="34" charset="0"/>
                <a:ea typeface="Lato Light" panose="020F0502020204030203" pitchFamily="34" charset="0"/>
                <a:cs typeface="Arial" pitchFamily="34" charset="0"/>
              </a:rPr>
              <a:t>khi </a:t>
            </a:r>
            <a:r>
              <a:rPr lang="en-US" sz="4000">
                <a:solidFill>
                  <a:srgbClr val="383838">
                    <a:lumMod val="75000"/>
                  </a:srgbClr>
                </a:solidFill>
                <a:latin typeface="Arial" pitchFamily="34" charset="0"/>
                <a:ea typeface="Lato Light" panose="020F0502020204030203" pitchFamily="34" charset="0"/>
                <a:cs typeface="Arial" pitchFamily="34" charset="0"/>
              </a:rPr>
              <a:t>mang</a:t>
            </a:r>
            <a:r>
              <a:rPr lang="vi-VN" sz="4000">
                <a:solidFill>
                  <a:srgbClr val="383838">
                    <a:lumMod val="75000"/>
                  </a:srgbClr>
                </a:solidFill>
                <a:latin typeface="Arial" pitchFamily="34" charset="0"/>
                <a:ea typeface="Lato Light" panose="020F0502020204030203" pitchFamily="34" charset="0"/>
                <a:cs typeface="Arial" pitchFamily="34" charset="0"/>
              </a:rPr>
              <a:t> thai hoặc ngay </a:t>
            </a:r>
            <a:r>
              <a:rPr lang="en-US" sz="4000">
                <a:solidFill>
                  <a:srgbClr val="383838">
                    <a:lumMod val="75000"/>
                  </a:srgbClr>
                </a:solidFill>
                <a:latin typeface="Arial" pitchFamily="34" charset="0"/>
                <a:ea typeface="Lato Light" panose="020F0502020204030203" pitchFamily="34" charset="0"/>
                <a:cs typeface="Arial" pitchFamily="34" charset="0"/>
              </a:rPr>
              <a:t>sau </a:t>
            </a:r>
            <a:r>
              <a:rPr lang="vi-VN" sz="4000">
                <a:solidFill>
                  <a:srgbClr val="383838">
                    <a:lumMod val="75000"/>
                  </a:srgbClr>
                </a:solidFill>
                <a:latin typeface="Arial" pitchFamily="34" charset="0"/>
                <a:ea typeface="Lato Light" panose="020F0502020204030203" pitchFamily="34" charset="0"/>
                <a:cs typeface="Arial" pitchFamily="34" charset="0"/>
              </a:rPr>
              <a:t>khi mang thai</a:t>
            </a:r>
            <a:endParaRPr lang="en-US" sz="4000">
              <a:solidFill>
                <a:srgbClr val="383838">
                  <a:lumMod val="75000"/>
                </a:srgbClr>
              </a:solidFill>
              <a:latin typeface="Arial" pitchFamily="34" charset="0"/>
              <a:ea typeface="Lato Light" panose="020F0502020204030203" pitchFamily="34" charset="0"/>
              <a:cs typeface="Arial" pitchFamily="34" charset="0"/>
            </a:endParaRPr>
          </a:p>
          <a:p>
            <a:pPr marL="571500" indent="-571500" algn="l">
              <a:lnSpc>
                <a:spcPct val="150000"/>
              </a:lnSpc>
              <a:buFont typeface="Wingdings" pitchFamily="2" charset="2"/>
              <a:buChar char="ü"/>
            </a:pPr>
            <a:r>
              <a:rPr lang="en-US" sz="4000">
                <a:solidFill>
                  <a:srgbClr val="424242"/>
                </a:solidFill>
                <a:latin typeface="Arial" pitchFamily="34" charset="0"/>
                <a:ea typeface="Lato Light" panose="020F0502020204030203" pitchFamily="34" charset="0"/>
                <a:cs typeface="Arial" pitchFamily="34" charset="0"/>
              </a:rPr>
              <a:t>Cần phải có sự phối hợp chặt chẽ giữa các bác sĩ chuyên khoa sản, tim mạch và gây mê hồi sức</a:t>
            </a:r>
          </a:p>
          <a:p>
            <a:pPr marL="571500" indent="-571500" algn="l">
              <a:lnSpc>
                <a:spcPct val="150000"/>
              </a:lnSpc>
              <a:buFont typeface="Wingdings" pitchFamily="2" charset="2"/>
              <a:buChar char="ü"/>
            </a:pPr>
            <a:r>
              <a:rPr lang="vi-VN" sz="4000">
                <a:solidFill>
                  <a:srgbClr val="424242"/>
                </a:solidFill>
                <a:latin typeface="Arial" pitchFamily="34" charset="0"/>
                <a:ea typeface="Lato Light" panose="020F0502020204030203" pitchFamily="34" charset="0"/>
                <a:cs typeface="Arial" pitchFamily="34" charset="0"/>
              </a:rPr>
              <a:t>Bác sĩ gây mê sản khoa</a:t>
            </a:r>
            <a:r>
              <a:rPr lang="en-US" sz="4000">
                <a:solidFill>
                  <a:srgbClr val="424242"/>
                </a:solidFill>
                <a:latin typeface="Arial" pitchFamily="34" charset="0"/>
                <a:ea typeface="Lato Light" panose="020F0502020204030203" pitchFamily="34" charset="0"/>
                <a:cs typeface="Arial" pitchFamily="34" charset="0"/>
              </a:rPr>
              <a:t> có vai trò rất lớn</a:t>
            </a:r>
            <a:r>
              <a:rPr lang="vi-VN" sz="4000">
                <a:solidFill>
                  <a:srgbClr val="424242"/>
                </a:solidFill>
                <a:latin typeface="Arial" pitchFamily="34" charset="0"/>
                <a:ea typeface="Lato Light" panose="020F0502020204030203" pitchFamily="34" charset="0"/>
                <a:cs typeface="Arial" pitchFamily="34" charset="0"/>
              </a:rPr>
              <a:t>.</a:t>
            </a:r>
            <a:endParaRPr lang="en-US" sz="4000">
              <a:solidFill>
                <a:srgbClr val="424242"/>
              </a:solidFill>
              <a:latin typeface="Arial" pitchFamily="34" charset="0"/>
              <a:ea typeface="Lato Light" panose="020F0502020204030203" pitchFamily="34" charset="0"/>
              <a:cs typeface="Arial" pitchFamily="34" charset="0"/>
            </a:endParaRPr>
          </a:p>
          <a:p>
            <a:pPr marL="571500" indent="-571500" algn="l">
              <a:lnSpc>
                <a:spcPct val="150000"/>
              </a:lnSpc>
              <a:buFont typeface="Wingdings" pitchFamily="2" charset="2"/>
              <a:buChar char="ü"/>
            </a:pPr>
            <a:r>
              <a:rPr lang="en-US" sz="4000">
                <a:solidFill>
                  <a:srgbClr val="424242"/>
                </a:solidFill>
                <a:latin typeface="Arial" pitchFamily="34" charset="0"/>
                <a:ea typeface="Lato Light" panose="020F0502020204030203" pitchFamily="34" charset="0"/>
                <a:cs typeface="Arial" pitchFamily="34" charset="0"/>
              </a:rPr>
              <a:t>Chính sự phát triển của ngành gây mê hồi sức đã giảm được tỷ lệ tử vong cho thai phụ mắc bệnh tim.</a:t>
            </a:r>
            <a:endParaRPr lang="en-US" sz="4000" dirty="0">
              <a:solidFill>
                <a:srgbClr val="424242"/>
              </a:solidFill>
              <a:latin typeface="Arial" pitchFamily="34" charset="0"/>
              <a:ea typeface="Lato Light" panose="020F0502020204030203" pitchFamily="34" charset="0"/>
              <a:cs typeface="Arial" pitchFamily="34" charset="0"/>
            </a:endParaRPr>
          </a:p>
        </p:txBody>
      </p:sp>
      <p:sp>
        <p:nvSpPr>
          <p:cNvPr id="37" name="Rectangle 36">
            <a:extLst>
              <a:ext uri="{FF2B5EF4-FFF2-40B4-BE49-F238E27FC236}">
                <a16:creationId xmlns:a16="http://schemas.microsoft.com/office/drawing/2014/main" id="{E8126369-E583-E849-8A01-AC0DE91EED0F}"/>
              </a:ext>
            </a:extLst>
          </p:cNvPr>
          <p:cNvSpPr/>
          <p:nvPr/>
        </p:nvSpPr>
        <p:spPr>
          <a:xfrm>
            <a:off x="0" y="1"/>
            <a:ext cx="24377650" cy="2125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FFFFFF"/>
                </a:solidFill>
                <a:latin typeface="Merriweather Black" pitchFamily="2" charset="77"/>
                <a:cs typeface="Poppins" pitchFamily="2" charset="77"/>
              </a:rPr>
              <a:t>Tình hình mắc bệnh</a:t>
            </a:r>
            <a:endParaRPr lang="vi-VN" sz="7200" b="1" dirty="0">
              <a:solidFill>
                <a:srgbClr val="FFFFFF"/>
              </a:solidFill>
              <a:latin typeface="Merriweather Black" pitchFamily="2" charset="77"/>
              <a:cs typeface="Poppins" pitchFamily="2" charset="77"/>
            </a:endParaRPr>
          </a:p>
        </p:txBody>
      </p:sp>
      <p:sp>
        <p:nvSpPr>
          <p:cNvPr id="17" name="Rectangle 16">
            <a:extLst>
              <a:ext uri="{FF2B5EF4-FFF2-40B4-BE49-F238E27FC236}">
                <a16:creationId xmlns:a16="http://schemas.microsoft.com/office/drawing/2014/main" id="{DD925B9C-7DF9-B947-B56A-EFDD0177B12A}"/>
              </a:ext>
            </a:extLst>
          </p:cNvPr>
          <p:cNvSpPr/>
          <p:nvPr/>
        </p:nvSpPr>
        <p:spPr>
          <a:xfrm>
            <a:off x="0" y="11590639"/>
            <a:ext cx="24377650" cy="2125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latin typeface="Arial" pitchFamily="34" charset="0"/>
                <a:cs typeface="Arial" pitchFamily="34" charset="0"/>
              </a:rPr>
              <a:t>1. Hill NE, Granlund B. </a:t>
            </a:r>
            <a:r>
              <a:rPr lang="en-US" sz="2800" b="1" i="1">
                <a:solidFill>
                  <a:srgbClr val="FFFFFF"/>
                </a:solidFill>
                <a:latin typeface="Arial" pitchFamily="34" charset="0"/>
                <a:cs typeface="Arial" pitchFamily="34" charset="0"/>
              </a:rPr>
              <a:t>Anesthesia For Labor, Delivery, And Cesarean Section In High-Risk Heart Disease. StatPearls Publishing</a:t>
            </a:r>
            <a:r>
              <a:rPr lang="en-US" sz="2800" b="1">
                <a:solidFill>
                  <a:srgbClr val="FFFFFF"/>
                </a:solidFill>
                <a:latin typeface="Arial" pitchFamily="34" charset="0"/>
                <a:cs typeface="Arial" pitchFamily="34" charset="0"/>
              </a:rPr>
              <a:t>; 2023. Accessed April 21, 2023. </a:t>
            </a:r>
          </a:p>
          <a:p>
            <a:pPr algn="ctr"/>
            <a:r>
              <a:rPr lang="en-US" sz="2800" b="1">
                <a:solidFill>
                  <a:srgbClr val="FFFFFF"/>
                </a:solidFill>
                <a:latin typeface="Arial" pitchFamily="34" charset="0"/>
                <a:cs typeface="Arial" pitchFamily="34" charset="0"/>
              </a:rPr>
              <a:t>2. Meng ML, Arendt KW. </a:t>
            </a:r>
            <a:r>
              <a:rPr lang="en-US" sz="2800" b="1" i="1">
                <a:solidFill>
                  <a:srgbClr val="FFFFFF"/>
                </a:solidFill>
                <a:latin typeface="Arial" pitchFamily="34" charset="0"/>
                <a:cs typeface="Arial" pitchFamily="34" charset="0"/>
              </a:rPr>
              <a:t>Obstetric Anesthesia and Heart Disease: Practical Clinical Considerations. Anesthesiology</a:t>
            </a:r>
            <a:r>
              <a:rPr lang="en-US" sz="2800" b="1">
                <a:solidFill>
                  <a:srgbClr val="FFFFFF"/>
                </a:solidFill>
                <a:latin typeface="Arial" pitchFamily="34" charset="0"/>
                <a:cs typeface="Arial" pitchFamily="34" charset="0"/>
              </a:rPr>
              <a:t>. 2021;135(1):164-183</a:t>
            </a:r>
            <a:r>
              <a:rPr lang="en-US" sz="2800">
                <a:solidFill>
                  <a:srgbClr val="FFFFFF"/>
                </a:solidFill>
                <a:latin typeface="Arial" pitchFamily="34" charset="0"/>
                <a:cs typeface="Arial" pitchFamily="34" charset="0"/>
              </a:rPr>
              <a:t>. </a:t>
            </a:r>
            <a:endParaRPr lang="en-US" sz="28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6217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0" y="0"/>
            <a:ext cx="24377650" cy="2792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Work Sans Light" pitchFamily="2" charset="77"/>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0" y="12134335"/>
            <a:ext cx="24377650" cy="158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FFFF"/>
                </a:solidFill>
                <a:latin typeface="Arial" pitchFamily="34" charset="0"/>
                <a:cs typeface="Arial" pitchFamily="34" charset="0"/>
              </a:rPr>
              <a:t>NYHA: Hiệp hội Tim mạch New York</a:t>
            </a:r>
            <a:endParaRPr lang="en-US" sz="4800" dirty="0">
              <a:solidFill>
                <a:srgbClr val="FFFFFF"/>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B6801F2A-EDCF-EF46-8095-BCF86DCFB59F}"/>
              </a:ext>
            </a:extLst>
          </p:cNvPr>
          <p:cNvSpPr txBox="1"/>
          <p:nvPr/>
        </p:nvSpPr>
        <p:spPr>
          <a:xfrm>
            <a:off x="2710192" y="190319"/>
            <a:ext cx="20767646" cy="2308324"/>
          </a:xfrm>
          <a:prstGeom prst="rect">
            <a:avLst/>
          </a:prstGeom>
          <a:noFill/>
        </p:spPr>
        <p:txBody>
          <a:bodyPr wrap="square" rtlCol="0" anchor="t">
            <a:spAutoFit/>
          </a:bodyPr>
          <a:lstStyle/>
          <a:p>
            <a:pPr algn="ctr"/>
            <a:r>
              <a:rPr lang="vi-VN" sz="7200" b="1">
                <a:solidFill>
                  <a:srgbClr val="FFFFFF"/>
                </a:solidFill>
                <a:cs typeface="Poppins" pitchFamily="2" charset="77"/>
              </a:rPr>
              <a:t>Tử vong mẹ liên quan đến bệnh tim trong thai kỳ (phân loại của Clark</a:t>
            </a:r>
            <a:r>
              <a:rPr lang="vi-VN" sz="7200" b="1">
                <a:solidFill>
                  <a:srgbClr val="FFFFFF"/>
                </a:solidFill>
                <a:latin typeface="Merriweather Black" pitchFamily="2" charset="77"/>
                <a:cs typeface="Poppins" pitchFamily="2" charset="77"/>
              </a:rPr>
              <a:t>)</a:t>
            </a:r>
            <a:endParaRPr lang="vi-VN" sz="7200" b="1" dirty="0">
              <a:solidFill>
                <a:srgbClr val="FFFFFF"/>
              </a:solidFill>
              <a:latin typeface="Merriweather Black" pitchFamily="2" charset="77"/>
              <a:cs typeface="Poppins" pitchFamily="2" charset="77"/>
            </a:endParaRPr>
          </a:p>
        </p:txBody>
      </p:sp>
      <p:sp>
        <p:nvSpPr>
          <p:cNvPr id="9" name="TextBox 8">
            <a:extLst>
              <a:ext uri="{FF2B5EF4-FFF2-40B4-BE49-F238E27FC236}">
                <a16:creationId xmlns:a16="http://schemas.microsoft.com/office/drawing/2014/main" id="{7A5FC431-6020-B148-98CC-28D25EB634AA}"/>
              </a:ext>
            </a:extLst>
          </p:cNvPr>
          <p:cNvSpPr txBox="1"/>
          <p:nvPr/>
        </p:nvSpPr>
        <p:spPr>
          <a:xfrm>
            <a:off x="17274751" y="3810178"/>
            <a:ext cx="6870356" cy="7383560"/>
          </a:xfrm>
          <a:prstGeom prst="rect">
            <a:avLst/>
          </a:prstGeom>
          <a:noFill/>
          <a:ln>
            <a:solidFill>
              <a:srgbClr val="002060"/>
            </a:solidFill>
          </a:ln>
        </p:spPr>
        <p:txBody>
          <a:bodyPr wrap="square" rtlCol="0" anchor="ctr" anchorCtr="0">
            <a:spAutoFit/>
          </a:bodyPr>
          <a:lstStyle/>
          <a:p>
            <a:pPr>
              <a:lnSpc>
                <a:spcPct val="150000"/>
              </a:lnSpc>
            </a:pPr>
            <a:r>
              <a:rPr lang="vi-VN" sz="4000" b="1" dirty="0">
                <a:solidFill>
                  <a:srgbClr val="000000"/>
                </a:solidFill>
                <a:ea typeface="League Spartan" charset="0"/>
                <a:cs typeface="Poppins" pitchFamily="2" charset="77"/>
              </a:rPr>
              <a:t>Nhóm 3: Tử vong 25%-50%</a:t>
            </a:r>
            <a:endParaRPr lang="en-US" sz="4000" b="1" dirty="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dirty="0">
                <a:solidFill>
                  <a:srgbClr val="000000"/>
                </a:solidFill>
                <a:ea typeface="League Spartan" charset="0"/>
                <a:cs typeface="Poppins" pitchFamily="2" charset="77"/>
              </a:rPr>
              <a:t>Tăng áp phổi nguyên phát</a:t>
            </a:r>
            <a:endParaRPr lang="en-US" sz="4000" dirty="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dirty="0">
                <a:solidFill>
                  <a:srgbClr val="000000"/>
                </a:solidFill>
                <a:ea typeface="League Spartan" charset="0"/>
                <a:cs typeface="Poppins" pitchFamily="2" charset="77"/>
              </a:rPr>
              <a:t>Hội chứng eisenmenger</a:t>
            </a:r>
            <a:endParaRPr lang="en-US" sz="4000" dirty="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dirty="0">
                <a:solidFill>
                  <a:srgbClr val="000000"/>
                </a:solidFill>
                <a:ea typeface="League Spartan" charset="0"/>
                <a:cs typeface="Poppins" pitchFamily="2" charset="77"/>
              </a:rPr>
              <a:t>Hẹp động mạch chủ với sự </a:t>
            </a:r>
            <a:r>
              <a:rPr lang="en-US" sz="4000" dirty="0" err="1">
                <a:solidFill>
                  <a:srgbClr val="000000"/>
                </a:solidFill>
                <a:ea typeface="League Spartan" charset="0"/>
                <a:cs typeface="Arial" pitchFamily="34" charset="0"/>
              </a:rPr>
              <a:t>tổn</a:t>
            </a:r>
            <a:r>
              <a:rPr lang="en-US" sz="4000" dirty="0">
                <a:solidFill>
                  <a:srgbClr val="000000"/>
                </a:solidFill>
                <a:ea typeface="League Spartan" charset="0"/>
                <a:cs typeface="Arial" pitchFamily="34" charset="0"/>
              </a:rPr>
              <a:t> </a:t>
            </a:r>
            <a:r>
              <a:rPr lang="en-US" sz="4000" dirty="0" err="1">
                <a:solidFill>
                  <a:srgbClr val="000000"/>
                </a:solidFill>
                <a:ea typeface="League Spartan" charset="0"/>
                <a:cs typeface="Arial" pitchFamily="34" charset="0"/>
              </a:rPr>
              <a:t>thương</a:t>
            </a:r>
            <a:r>
              <a:rPr lang="en-US" sz="4000" dirty="0">
                <a:solidFill>
                  <a:srgbClr val="000000"/>
                </a:solidFill>
                <a:ea typeface="League Spartan" charset="0"/>
                <a:cs typeface="Poppins" pitchFamily="2" charset="77"/>
              </a:rPr>
              <a:t> </a:t>
            </a:r>
            <a:r>
              <a:rPr lang="vi-VN" sz="4000" dirty="0">
                <a:solidFill>
                  <a:srgbClr val="000000"/>
                </a:solidFill>
                <a:ea typeface="League Spartan" charset="0"/>
                <a:cs typeface="Poppins" pitchFamily="2" charset="77"/>
              </a:rPr>
              <a:t>của van</a:t>
            </a:r>
            <a:endParaRPr lang="en-US" sz="4000" dirty="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dirty="0">
                <a:solidFill>
                  <a:srgbClr val="000000"/>
                </a:solidFill>
                <a:ea typeface="League Spartan" charset="0"/>
                <a:cs typeface="Poppins" pitchFamily="2" charset="77"/>
              </a:rPr>
              <a:t>Hội chứng marfan </a:t>
            </a:r>
            <a:r>
              <a:rPr lang="en-US" sz="4000" dirty="0" err="1">
                <a:solidFill>
                  <a:srgbClr val="000000"/>
                </a:solidFill>
                <a:ea typeface="League Spartan" charset="0"/>
                <a:cs typeface="Poppins" pitchFamily="2" charset="77"/>
              </a:rPr>
              <a:t>với</a:t>
            </a:r>
            <a:r>
              <a:rPr lang="en-US" sz="4000" dirty="0">
                <a:solidFill>
                  <a:srgbClr val="000000"/>
                </a:solidFill>
                <a:ea typeface="League Spartan" charset="0"/>
                <a:cs typeface="Poppins" pitchFamily="2" charset="77"/>
              </a:rPr>
              <a:t> </a:t>
            </a:r>
            <a:r>
              <a:rPr lang="en-US" sz="4000" dirty="0" err="1">
                <a:solidFill>
                  <a:srgbClr val="000000"/>
                </a:solidFill>
                <a:ea typeface="League Spartan" charset="0"/>
                <a:cs typeface="Poppins" pitchFamily="2" charset="77"/>
              </a:rPr>
              <a:t>tổn</a:t>
            </a:r>
            <a:r>
              <a:rPr lang="en-US" sz="4000" dirty="0">
                <a:solidFill>
                  <a:srgbClr val="000000"/>
                </a:solidFill>
                <a:ea typeface="League Spartan" charset="0"/>
                <a:cs typeface="Poppins" pitchFamily="2" charset="77"/>
              </a:rPr>
              <a:t> </a:t>
            </a:r>
            <a:r>
              <a:rPr lang="en-US" sz="4000" dirty="0" err="1">
                <a:solidFill>
                  <a:srgbClr val="000000"/>
                </a:solidFill>
                <a:ea typeface="League Spartan" charset="0"/>
                <a:cs typeface="Poppins" pitchFamily="2" charset="77"/>
              </a:rPr>
              <a:t>thương</a:t>
            </a:r>
            <a:r>
              <a:rPr lang="en-US" sz="4000" dirty="0">
                <a:solidFill>
                  <a:srgbClr val="000000"/>
                </a:solidFill>
                <a:ea typeface="League Spartan" charset="0"/>
                <a:cs typeface="Poppins" pitchFamily="2" charset="77"/>
              </a:rPr>
              <a:t> ĐMC</a:t>
            </a:r>
          </a:p>
          <a:p>
            <a:pPr marL="571500" indent="-571500">
              <a:lnSpc>
                <a:spcPct val="150000"/>
              </a:lnSpc>
              <a:buFont typeface="Wingdings" pitchFamily="2" charset="2"/>
              <a:buChar char="ü"/>
            </a:pPr>
            <a:endParaRPr lang="en-US" sz="4000" dirty="0">
              <a:solidFill>
                <a:srgbClr val="000000"/>
              </a:solidFill>
              <a:ea typeface="League Spartan" charset="0"/>
              <a:cs typeface="Poppins" pitchFamily="2" charset="77"/>
            </a:endParaRPr>
          </a:p>
        </p:txBody>
      </p:sp>
      <p:sp>
        <p:nvSpPr>
          <p:cNvPr id="6" name="TextBox 5">
            <a:extLst>
              <a:ext uri="{FF2B5EF4-FFF2-40B4-BE49-F238E27FC236}">
                <a16:creationId xmlns:a16="http://schemas.microsoft.com/office/drawing/2014/main" id="{7A5FC431-6020-B148-98CC-28D25EB634AA}"/>
              </a:ext>
            </a:extLst>
          </p:cNvPr>
          <p:cNvSpPr txBox="1"/>
          <p:nvPr/>
        </p:nvSpPr>
        <p:spPr>
          <a:xfrm>
            <a:off x="456861" y="3300808"/>
            <a:ext cx="6116934" cy="8156079"/>
          </a:xfrm>
          <a:prstGeom prst="rect">
            <a:avLst/>
          </a:prstGeom>
          <a:noFill/>
          <a:ln>
            <a:solidFill>
              <a:srgbClr val="002060"/>
            </a:solidFill>
          </a:ln>
        </p:spPr>
        <p:txBody>
          <a:bodyPr wrap="square" rtlCol="0" anchor="ctr" anchorCtr="0">
            <a:spAutoFit/>
          </a:bodyPr>
          <a:lstStyle/>
          <a:p>
            <a:r>
              <a:rPr lang="vi-VN" sz="4400" b="1">
                <a:solidFill>
                  <a:srgbClr val="000000"/>
                </a:solidFill>
                <a:ea typeface="League Spartan" charset="0"/>
                <a:cs typeface="Poppins" pitchFamily="2" charset="77"/>
              </a:rPr>
              <a:t>Nhóm 1: Tử vong &lt;1%</a:t>
            </a:r>
            <a:endParaRPr lang="en-US" sz="4400" b="1">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a:solidFill>
                  <a:srgbClr val="000000"/>
                </a:solidFill>
                <a:ea typeface="League Spartan" charset="0"/>
                <a:cs typeface="Poppins" pitchFamily="2" charset="77"/>
              </a:rPr>
              <a:t>Thông liên nhĩ</a:t>
            </a:r>
            <a:endParaRPr lang="en-US" sz="400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a:solidFill>
                  <a:srgbClr val="000000"/>
                </a:solidFill>
                <a:ea typeface="League Spartan" charset="0"/>
                <a:cs typeface="Poppins" pitchFamily="2" charset="77"/>
              </a:rPr>
              <a:t>Thông liên thất</a:t>
            </a:r>
            <a:endParaRPr lang="en-US" sz="400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a:solidFill>
                  <a:srgbClr val="000000"/>
                </a:solidFill>
                <a:ea typeface="League Spartan" charset="0"/>
                <a:cs typeface="Poppins" pitchFamily="2" charset="77"/>
              </a:rPr>
              <a:t>Còn ống động mạch</a:t>
            </a:r>
            <a:endParaRPr lang="en-US" sz="400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a:solidFill>
                  <a:srgbClr val="000000"/>
                </a:solidFill>
                <a:ea typeface="League Spartan" charset="0"/>
                <a:cs typeface="Poppins" pitchFamily="2" charset="77"/>
              </a:rPr>
              <a:t>Bệnh phổi /van ba lá</a:t>
            </a:r>
            <a:endParaRPr lang="en-US" sz="400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a:solidFill>
                  <a:srgbClr val="000000"/>
                </a:solidFill>
                <a:ea typeface="League Spartan" charset="0"/>
                <a:cs typeface="Poppins" pitchFamily="2" charset="77"/>
              </a:rPr>
              <a:t>Tứ chứng fallot</a:t>
            </a:r>
            <a:endParaRPr lang="en-US" sz="400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a:solidFill>
                  <a:srgbClr val="000000"/>
                </a:solidFill>
                <a:ea typeface="League Spartan" charset="0"/>
                <a:cs typeface="Poppins" pitchFamily="2" charset="77"/>
              </a:rPr>
              <a:t>Van sinh học</a:t>
            </a:r>
            <a:endParaRPr lang="en-US" sz="4000">
              <a:solidFill>
                <a:srgbClr val="000000"/>
              </a:solidFill>
              <a:ea typeface="League Spartan" charset="0"/>
              <a:cs typeface="Poppins" pitchFamily="2" charset="77"/>
            </a:endParaRPr>
          </a:p>
          <a:p>
            <a:pPr marL="571500" indent="-571500">
              <a:lnSpc>
                <a:spcPct val="150000"/>
              </a:lnSpc>
              <a:buFont typeface="Wingdings" pitchFamily="2" charset="2"/>
              <a:buChar char="ü"/>
            </a:pPr>
            <a:r>
              <a:rPr lang="vi-VN" sz="4000">
                <a:solidFill>
                  <a:srgbClr val="000000"/>
                </a:solidFill>
                <a:ea typeface="League Spartan" charset="0"/>
                <a:cs typeface="Poppins" pitchFamily="2" charset="77"/>
              </a:rPr>
              <a:t>Hẹp van hai lá, NYHA class I và </a:t>
            </a:r>
            <a:r>
              <a:rPr lang="en-US" sz="4000">
                <a:solidFill>
                  <a:srgbClr val="000000"/>
                </a:solidFill>
                <a:ea typeface="League Spartan" charset="0"/>
                <a:cs typeface="Poppins" pitchFamily="2" charset="77"/>
              </a:rPr>
              <a:t>II</a:t>
            </a:r>
          </a:p>
        </p:txBody>
      </p:sp>
      <p:sp>
        <p:nvSpPr>
          <p:cNvPr id="7" name="TextBox 6">
            <a:extLst>
              <a:ext uri="{FF2B5EF4-FFF2-40B4-BE49-F238E27FC236}">
                <a16:creationId xmlns:a16="http://schemas.microsoft.com/office/drawing/2014/main" id="{7A5FC431-6020-B148-98CC-28D25EB634AA}"/>
              </a:ext>
            </a:extLst>
          </p:cNvPr>
          <p:cNvSpPr txBox="1"/>
          <p:nvPr/>
        </p:nvSpPr>
        <p:spPr>
          <a:xfrm>
            <a:off x="6820930" y="3368519"/>
            <a:ext cx="10206681" cy="8217634"/>
          </a:xfrm>
          <a:prstGeom prst="rect">
            <a:avLst/>
          </a:prstGeom>
          <a:noFill/>
          <a:ln>
            <a:solidFill>
              <a:srgbClr val="002060"/>
            </a:solidFill>
          </a:ln>
        </p:spPr>
        <p:txBody>
          <a:bodyPr wrap="square" rtlCol="0" anchor="ctr" anchorCtr="0">
            <a:spAutoFit/>
          </a:bodyPr>
          <a:lstStyle/>
          <a:p>
            <a:pPr>
              <a:lnSpc>
                <a:spcPct val="120000"/>
              </a:lnSpc>
            </a:pPr>
            <a:r>
              <a:rPr lang="vi-VN" sz="4000" b="1" dirty="0">
                <a:solidFill>
                  <a:srgbClr val="000000"/>
                </a:solidFill>
                <a:ea typeface="League Spartan" charset="0"/>
                <a:cs typeface="Poppins" pitchFamily="2" charset="77"/>
              </a:rPr>
              <a:t>Nhóm 2: Tử vong 5%-15%</a:t>
            </a:r>
            <a:endParaRPr lang="en-US" sz="4000" b="1" dirty="0">
              <a:solidFill>
                <a:srgbClr val="000000"/>
              </a:solidFill>
              <a:ea typeface="League Spartan" charset="0"/>
              <a:cs typeface="Poppins" pitchFamily="2" charset="77"/>
            </a:endParaRPr>
          </a:p>
          <a:p>
            <a:pPr>
              <a:lnSpc>
                <a:spcPct val="120000"/>
              </a:lnSpc>
            </a:pPr>
            <a:r>
              <a:rPr lang="en-US" sz="4000" dirty="0" err="1">
                <a:solidFill>
                  <a:srgbClr val="000000"/>
                </a:solidFill>
                <a:ea typeface="League Spartan" charset="0"/>
                <a:cs typeface="Poppins" pitchFamily="2" charset="77"/>
              </a:rPr>
              <a:t>Nhóm</a:t>
            </a:r>
            <a:r>
              <a:rPr lang="vi-VN" sz="4000" dirty="0">
                <a:solidFill>
                  <a:srgbClr val="000000"/>
                </a:solidFill>
                <a:ea typeface="League Spartan" charset="0"/>
                <a:cs typeface="Poppins" pitchFamily="2" charset="77"/>
              </a:rPr>
              <a:t> 2A</a:t>
            </a:r>
            <a:r>
              <a:rPr lang="en-US" sz="4000" dirty="0">
                <a:solidFill>
                  <a:srgbClr val="000000"/>
                </a:solidFill>
                <a:ea typeface="League Spartan" charset="0"/>
                <a:cs typeface="Poppins" pitchFamily="2" charset="77"/>
              </a:rPr>
              <a:t>:</a:t>
            </a:r>
          </a:p>
          <a:p>
            <a:pPr marL="571500" indent="-571500">
              <a:lnSpc>
                <a:spcPct val="120000"/>
              </a:lnSpc>
              <a:buFont typeface="Wingdings" pitchFamily="2" charset="2"/>
              <a:buChar char="ü"/>
            </a:pPr>
            <a:r>
              <a:rPr lang="vi-VN" sz="4000" dirty="0">
                <a:solidFill>
                  <a:srgbClr val="000000"/>
                </a:solidFill>
                <a:ea typeface="League Spartan" charset="0"/>
                <a:cs typeface="Poppins" pitchFamily="2" charset="77"/>
              </a:rPr>
              <a:t>Hẹp van hai lá NYHA Ill và IV</a:t>
            </a:r>
            <a:endParaRPr lang="en-US" sz="4000" dirty="0">
              <a:solidFill>
                <a:srgbClr val="000000"/>
              </a:solidFill>
              <a:ea typeface="League Spartan" charset="0"/>
              <a:cs typeface="Poppins" pitchFamily="2" charset="77"/>
            </a:endParaRPr>
          </a:p>
          <a:p>
            <a:pPr marL="571500" indent="-571500">
              <a:lnSpc>
                <a:spcPct val="120000"/>
              </a:lnSpc>
              <a:buFont typeface="Wingdings" pitchFamily="2" charset="2"/>
              <a:buChar char="ü"/>
            </a:pPr>
            <a:r>
              <a:rPr lang="vi-VN" sz="4000" dirty="0">
                <a:solidFill>
                  <a:srgbClr val="000000"/>
                </a:solidFill>
                <a:ea typeface="League Spartan" charset="0"/>
                <a:cs typeface="Poppins" pitchFamily="2" charset="77"/>
              </a:rPr>
              <a:t>Hẹp động mạch chủ</a:t>
            </a:r>
            <a:endParaRPr lang="en-US" sz="4000" dirty="0">
              <a:solidFill>
                <a:srgbClr val="000000"/>
              </a:solidFill>
              <a:ea typeface="League Spartan" charset="0"/>
              <a:cs typeface="Poppins" pitchFamily="2" charset="77"/>
            </a:endParaRPr>
          </a:p>
          <a:p>
            <a:pPr marL="571500" indent="-571500">
              <a:lnSpc>
                <a:spcPct val="120000"/>
              </a:lnSpc>
              <a:buFont typeface="Wingdings" pitchFamily="2" charset="2"/>
              <a:buChar char="ü"/>
            </a:pPr>
            <a:r>
              <a:rPr lang="vi-VN" sz="4000" dirty="0">
                <a:solidFill>
                  <a:srgbClr val="000000"/>
                </a:solidFill>
                <a:ea typeface="League Spartan" charset="0"/>
                <a:cs typeface="Poppins" pitchFamily="2" charset="77"/>
              </a:rPr>
              <a:t>Tứ chứng Fallot chưa điều trị</a:t>
            </a:r>
            <a:endParaRPr lang="en-US" sz="4000" dirty="0">
              <a:solidFill>
                <a:srgbClr val="000000"/>
              </a:solidFill>
              <a:ea typeface="League Spartan" charset="0"/>
              <a:cs typeface="Poppins" pitchFamily="2" charset="77"/>
            </a:endParaRPr>
          </a:p>
          <a:p>
            <a:pPr marL="571500" indent="-571500">
              <a:lnSpc>
                <a:spcPct val="120000"/>
              </a:lnSpc>
              <a:buFont typeface="Wingdings" pitchFamily="2" charset="2"/>
              <a:buChar char="ü"/>
            </a:pPr>
            <a:r>
              <a:rPr lang="vi-VN" sz="4000" dirty="0">
                <a:solidFill>
                  <a:srgbClr val="000000"/>
                </a:solidFill>
                <a:ea typeface="League Spartan" charset="0"/>
                <a:cs typeface="Poppins" pitchFamily="2" charset="77"/>
              </a:rPr>
              <a:t>Nhồi máu cơ tim trước đây</a:t>
            </a:r>
            <a:endParaRPr lang="en-US" sz="4000" dirty="0">
              <a:solidFill>
                <a:srgbClr val="000000"/>
              </a:solidFill>
              <a:ea typeface="League Spartan" charset="0"/>
              <a:cs typeface="Poppins" pitchFamily="2" charset="77"/>
            </a:endParaRPr>
          </a:p>
          <a:p>
            <a:pPr marL="571500" indent="-571500">
              <a:lnSpc>
                <a:spcPct val="120000"/>
              </a:lnSpc>
              <a:buFont typeface="Wingdings" pitchFamily="2" charset="2"/>
              <a:buChar char="ü"/>
            </a:pPr>
            <a:r>
              <a:rPr lang="vi-VN" sz="4000" dirty="0">
                <a:solidFill>
                  <a:srgbClr val="000000"/>
                </a:solidFill>
                <a:ea typeface="League Spartan" charset="0"/>
                <a:cs typeface="Poppins" pitchFamily="2" charset="77"/>
              </a:rPr>
              <a:t>Hội chứng Marfan với động mạch chủ bình</a:t>
            </a:r>
            <a:r>
              <a:rPr lang="en-US" sz="4000" dirty="0">
                <a:solidFill>
                  <a:srgbClr val="000000"/>
                </a:solidFill>
                <a:ea typeface="League Spartan" charset="0"/>
                <a:cs typeface="Poppins" pitchFamily="2" charset="77"/>
              </a:rPr>
              <a:t> </a:t>
            </a:r>
            <a:r>
              <a:rPr lang="en-US" sz="4000" dirty="0" err="1">
                <a:solidFill>
                  <a:srgbClr val="000000"/>
                </a:solidFill>
                <a:ea typeface="League Spartan" charset="0"/>
                <a:cs typeface="Poppins" pitchFamily="2" charset="77"/>
              </a:rPr>
              <a:t>thường</a:t>
            </a:r>
            <a:endParaRPr lang="en-US" sz="4000" dirty="0">
              <a:solidFill>
                <a:srgbClr val="000000"/>
              </a:solidFill>
              <a:ea typeface="League Spartan" charset="0"/>
              <a:cs typeface="Poppins" pitchFamily="2" charset="77"/>
            </a:endParaRPr>
          </a:p>
          <a:p>
            <a:pPr>
              <a:lnSpc>
                <a:spcPct val="120000"/>
              </a:lnSpc>
            </a:pPr>
            <a:r>
              <a:rPr lang="vi-VN" sz="4000" dirty="0">
                <a:solidFill>
                  <a:srgbClr val="000000"/>
                </a:solidFill>
                <a:ea typeface="League Spartan" charset="0"/>
                <a:cs typeface="Poppins" pitchFamily="2" charset="77"/>
              </a:rPr>
              <a:t>Nhóm 2B</a:t>
            </a:r>
            <a:r>
              <a:rPr lang="en-US" sz="4000" dirty="0">
                <a:solidFill>
                  <a:srgbClr val="000000"/>
                </a:solidFill>
                <a:ea typeface="League Spartan" charset="0"/>
                <a:cs typeface="Poppins" pitchFamily="2" charset="77"/>
              </a:rPr>
              <a:t>:</a:t>
            </a:r>
          </a:p>
          <a:p>
            <a:pPr marL="571500" indent="-571500">
              <a:lnSpc>
                <a:spcPct val="120000"/>
              </a:lnSpc>
              <a:buFont typeface="Wingdings" pitchFamily="2" charset="2"/>
              <a:buChar char="ü"/>
            </a:pPr>
            <a:r>
              <a:rPr lang="vi-VN" sz="4000" dirty="0">
                <a:solidFill>
                  <a:srgbClr val="000000"/>
                </a:solidFill>
                <a:ea typeface="League Spartan" charset="0"/>
                <a:cs typeface="Poppins" pitchFamily="2" charset="77"/>
              </a:rPr>
              <a:t>Hẹp van hai lá với rung  nhĩ</a:t>
            </a:r>
            <a:endParaRPr lang="en-US" sz="4000" dirty="0">
              <a:solidFill>
                <a:srgbClr val="000000"/>
              </a:solidFill>
              <a:ea typeface="League Spartan" charset="0"/>
              <a:cs typeface="Poppins" pitchFamily="2" charset="77"/>
            </a:endParaRPr>
          </a:p>
          <a:p>
            <a:pPr marL="571500" indent="-571500">
              <a:lnSpc>
                <a:spcPct val="120000"/>
              </a:lnSpc>
              <a:buFont typeface="Wingdings" pitchFamily="2" charset="2"/>
              <a:buChar char="ü"/>
            </a:pPr>
            <a:r>
              <a:rPr lang="vi-VN" sz="4000" dirty="0">
                <a:solidFill>
                  <a:srgbClr val="000000"/>
                </a:solidFill>
                <a:ea typeface="League Spartan" charset="0"/>
                <a:cs typeface="Poppins" pitchFamily="2" charset="77"/>
              </a:rPr>
              <a:t>van nhân tạo</a:t>
            </a:r>
            <a:endParaRPr lang="en-US" sz="4000" dirty="0">
              <a:solidFill>
                <a:srgbClr val="000000"/>
              </a:solidFill>
              <a:ea typeface="League Spartan" charset="0"/>
              <a:cs typeface="Poppins" pitchFamily="2" charset="77"/>
            </a:endParaRPr>
          </a:p>
        </p:txBody>
      </p:sp>
    </p:spTree>
    <p:extLst>
      <p:ext uri="{BB962C8B-B14F-4D97-AF65-F5344CB8AC3E}">
        <p14:creationId xmlns:p14="http://schemas.microsoft.com/office/powerpoint/2010/main" val="239995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A3034A8-39C0-AA42-9660-E3F68BE0EBA0}"/>
              </a:ext>
            </a:extLst>
          </p:cNvPr>
          <p:cNvSpPr txBox="1">
            <a:spLocks/>
          </p:cNvSpPr>
          <p:nvPr/>
        </p:nvSpPr>
        <p:spPr>
          <a:xfrm>
            <a:off x="716692" y="2370799"/>
            <a:ext cx="23280131" cy="932563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50000"/>
              </a:lnSpc>
              <a:buFont typeface="Wingdings" pitchFamily="2" charset="2"/>
              <a:buChar char="ü"/>
            </a:pPr>
            <a:r>
              <a:rPr lang="en-US" sz="4000">
                <a:latin typeface="Arial" pitchFamily="34" charset="0"/>
                <a:ea typeface="Lato Light" panose="020F0502020204030203" pitchFamily="34" charset="0"/>
                <a:cs typeface="Arial" pitchFamily="34" charset="0"/>
              </a:rPr>
              <a:t>C</a:t>
            </a:r>
            <a:r>
              <a:rPr lang="vi-VN" sz="4000">
                <a:latin typeface="Arial" pitchFamily="34" charset="0"/>
                <a:ea typeface="Lato Light" panose="020F0502020204030203" pitchFamily="34" charset="0"/>
                <a:cs typeface="Arial" pitchFamily="34" charset="0"/>
              </a:rPr>
              <a:t>ung lượng tim tăng 20% ​​khi thai được 8 tuần</a:t>
            </a:r>
            <a:r>
              <a:rPr lang="en-US" sz="4000">
                <a:latin typeface="Arial" pitchFamily="34" charset="0"/>
                <a:ea typeface="Lato Light" panose="020F0502020204030203" pitchFamily="34" charset="0"/>
                <a:cs typeface="Arial" pitchFamily="34" charset="0"/>
              </a:rPr>
              <a:t>, </a:t>
            </a:r>
            <a:r>
              <a:rPr lang="vi-VN" sz="4000">
                <a:latin typeface="Arial" pitchFamily="34" charset="0"/>
                <a:ea typeface="Lato Light" panose="020F0502020204030203" pitchFamily="34" charset="0"/>
                <a:cs typeface="Arial" pitchFamily="34" charset="0"/>
              </a:rPr>
              <a:t>30% </a:t>
            </a:r>
            <a:r>
              <a:rPr lang="en-US" sz="4000">
                <a:latin typeface="Arial" pitchFamily="34" charset="0"/>
                <a:ea typeface="Lato Light" panose="020F0502020204030203" pitchFamily="34" charset="0"/>
                <a:cs typeface="Arial" pitchFamily="34" charset="0"/>
              </a:rPr>
              <a:t>-</a:t>
            </a:r>
            <a:r>
              <a:rPr lang="vi-VN" sz="4000">
                <a:latin typeface="Arial" pitchFamily="34" charset="0"/>
                <a:ea typeface="Lato Light" panose="020F0502020204030203" pitchFamily="34" charset="0"/>
                <a:cs typeface="Arial" pitchFamily="34" charset="0"/>
              </a:rPr>
              <a:t>40% trong suốt thai kỳ</a:t>
            </a:r>
            <a:endParaRPr lang="en-US" sz="4000">
              <a:latin typeface="Arial" pitchFamily="34" charset="0"/>
              <a:ea typeface="Lato Light" panose="020F0502020204030203" pitchFamily="34" charset="0"/>
              <a:cs typeface="Arial" pitchFamily="34" charset="0"/>
            </a:endParaRPr>
          </a:p>
          <a:p>
            <a:pPr marL="571500" lvl="0" indent="-571500" algn="l" defTabSz="1828434">
              <a:lnSpc>
                <a:spcPct val="150000"/>
              </a:lnSpc>
              <a:spcBef>
                <a:spcPts val="0"/>
              </a:spcBef>
              <a:buFont typeface="Wingdings" pitchFamily="2" charset="2"/>
              <a:buChar char="ü"/>
            </a:pPr>
            <a:r>
              <a:rPr lang="vi-VN" sz="4000">
                <a:latin typeface="Arial" pitchFamily="34" charset="0"/>
                <a:ea typeface="Lato Light" panose="020F0502020204030203" pitchFamily="34" charset="0"/>
                <a:cs typeface="Arial" pitchFamily="34" charset="0"/>
              </a:rPr>
              <a:t>Khối lượng thành tâm thất và thể tích cuối tâm trương tăng </a:t>
            </a:r>
            <a:endParaRPr lang="en-US" sz="4000">
              <a:latin typeface="Arial" pitchFamily="34" charset="0"/>
              <a:ea typeface="Lato Light" panose="020F0502020204030203" pitchFamily="34" charset="0"/>
              <a:cs typeface="Arial" pitchFamily="34" charset="0"/>
            </a:endParaRPr>
          </a:p>
          <a:p>
            <a:pPr marL="571500" lvl="0" indent="-571500" algn="l" defTabSz="1828434">
              <a:lnSpc>
                <a:spcPct val="150000"/>
              </a:lnSpc>
              <a:spcBef>
                <a:spcPts val="0"/>
              </a:spcBef>
              <a:buFont typeface="Wingdings" pitchFamily="2" charset="2"/>
              <a:buChar char="ü"/>
            </a:pPr>
            <a:r>
              <a:rPr lang="vi-VN" sz="4000">
                <a:latin typeface="Arial" pitchFamily="34" charset="0"/>
                <a:ea typeface="Lato Light" panose="020F0502020204030203" pitchFamily="34" charset="0"/>
                <a:cs typeface="Arial" pitchFamily="34" charset="0"/>
              </a:rPr>
              <a:t>Nhịp tim thường tăng từ 10 đến 20 nhịp mỗi phút</a:t>
            </a:r>
            <a:endParaRPr lang="en-US" sz="4000">
              <a:latin typeface="Arial" pitchFamily="34" charset="0"/>
              <a:ea typeface="Lato Light" panose="020F0502020204030203" pitchFamily="34" charset="0"/>
              <a:cs typeface="Arial" pitchFamily="34" charset="0"/>
            </a:endParaRPr>
          </a:p>
          <a:p>
            <a:pPr marL="571500" lvl="0" indent="-571500" algn="l" defTabSz="1828434">
              <a:lnSpc>
                <a:spcPct val="150000"/>
              </a:lnSpc>
              <a:spcBef>
                <a:spcPts val="0"/>
              </a:spcBef>
              <a:buFont typeface="Wingdings" pitchFamily="2" charset="2"/>
              <a:buChar char="ü"/>
            </a:pPr>
            <a:r>
              <a:rPr lang="en-US" sz="4000">
                <a:latin typeface="Arial" pitchFamily="34" charset="0"/>
                <a:ea typeface="Lato Light" panose="020F0502020204030203" pitchFamily="34" charset="0"/>
                <a:cs typeface="Arial" pitchFamily="34" charset="0"/>
              </a:rPr>
              <a:t>N</a:t>
            </a:r>
            <a:r>
              <a:rPr lang="vi-VN" sz="4000">
                <a:latin typeface="Arial" pitchFamily="34" charset="0"/>
                <a:ea typeface="Lato Light" panose="020F0502020204030203" pitchFamily="34" charset="0"/>
                <a:cs typeface="Arial" pitchFamily="34" charset="0"/>
              </a:rPr>
              <a:t>ằm ngửa có thể giảm tới 25% cung lượng tim do tử cung chèn ép tĩnh mạch chủ dưới </a:t>
            </a:r>
            <a:endParaRPr lang="en-US" sz="4000">
              <a:latin typeface="Arial" pitchFamily="34" charset="0"/>
              <a:ea typeface="Lato Light" panose="020F0502020204030203" pitchFamily="34" charset="0"/>
              <a:cs typeface="Arial" pitchFamily="34" charset="0"/>
            </a:endParaRPr>
          </a:p>
          <a:p>
            <a:pPr marL="571500" lvl="0" indent="-571500" algn="l" defTabSz="1828434">
              <a:lnSpc>
                <a:spcPct val="150000"/>
              </a:lnSpc>
              <a:spcBef>
                <a:spcPts val="0"/>
              </a:spcBef>
              <a:buFont typeface="Wingdings" pitchFamily="2" charset="2"/>
              <a:buChar char="ü"/>
            </a:pPr>
            <a:r>
              <a:rPr lang="vi-VN" sz="4000">
                <a:latin typeface="Arial" pitchFamily="34" charset="0"/>
                <a:ea typeface="Lato Light" panose="020F0502020204030203" pitchFamily="34" charset="0"/>
                <a:cs typeface="Arial" pitchFamily="34" charset="0"/>
              </a:rPr>
              <a:t>Cung lượng tim tăng khoảng 15% trong giai đoạn đầu của quá trình chuyển dạ và 50% trong giai đoạn </a:t>
            </a:r>
            <a:r>
              <a:rPr lang="en-US" sz="4000">
                <a:latin typeface="Arial" pitchFamily="34" charset="0"/>
                <a:ea typeface="Lato Light" panose="020F0502020204030203" pitchFamily="34" charset="0"/>
                <a:cs typeface="Arial" pitchFamily="34" charset="0"/>
              </a:rPr>
              <a:t>sau </a:t>
            </a:r>
            <a:r>
              <a:rPr lang="vi-VN" sz="4000">
                <a:latin typeface="Arial" pitchFamily="34" charset="0"/>
                <a:ea typeface="Lato Light" panose="020F0502020204030203" pitchFamily="34" charset="0"/>
                <a:cs typeface="Arial" pitchFamily="34" charset="0"/>
              </a:rPr>
              <a:t>của quá trình chuyển dạ</a:t>
            </a:r>
          </a:p>
          <a:p>
            <a:pPr marL="571500" lvl="0" indent="-571500" algn="l" defTabSz="1828434">
              <a:lnSpc>
                <a:spcPct val="150000"/>
              </a:lnSpc>
              <a:spcBef>
                <a:spcPts val="0"/>
              </a:spcBef>
              <a:buFont typeface="Wingdings" pitchFamily="2" charset="2"/>
              <a:buChar char="ü"/>
            </a:pPr>
            <a:r>
              <a:rPr lang="en-US" sz="4000">
                <a:latin typeface="Arial" pitchFamily="34" charset="0"/>
                <a:ea typeface="Lato Light" panose="020F0502020204030203" pitchFamily="34" charset="0"/>
                <a:cs typeface="Arial" pitchFamily="34" charset="0"/>
              </a:rPr>
              <a:t>T</a:t>
            </a:r>
            <a:r>
              <a:rPr lang="vi-VN" sz="4000">
                <a:latin typeface="Arial" pitchFamily="34" charset="0"/>
                <a:ea typeface="Lato Light" panose="020F0502020204030203" pitchFamily="34" charset="0"/>
                <a:cs typeface="Arial" pitchFamily="34" charset="0"/>
              </a:rPr>
              <a:t>rong thời kỳ hậu sản, cung lượng tim tăng 60 đến 80% so với mức trước khi mang thai, và có một lượng lớn </a:t>
            </a:r>
            <a:r>
              <a:rPr lang="en-US" sz="4000">
                <a:latin typeface="Arial" pitchFamily="34" charset="0"/>
                <a:ea typeface="Lato Light" panose="020F0502020204030203" pitchFamily="34" charset="0"/>
                <a:cs typeface="Arial" pitchFamily="34" charset="0"/>
              </a:rPr>
              <a:t>dịch </a:t>
            </a:r>
            <a:r>
              <a:rPr lang="vi-VN" sz="4000">
                <a:latin typeface="Arial" pitchFamily="34" charset="0"/>
                <a:ea typeface="Lato Light" panose="020F0502020204030203" pitchFamily="34" charset="0"/>
                <a:cs typeface="Arial" pitchFamily="34" charset="0"/>
              </a:rPr>
              <a:t>được </a:t>
            </a:r>
            <a:r>
              <a:rPr lang="en-US" sz="4000">
                <a:latin typeface="Arial" pitchFamily="34" charset="0"/>
                <a:ea typeface="Lato Light" panose="020F0502020204030203" pitchFamily="34" charset="0"/>
                <a:cs typeface="Arial" pitchFamily="34" charset="0"/>
              </a:rPr>
              <a:t>hút vào lòng mạch</a:t>
            </a:r>
          </a:p>
          <a:p>
            <a:pPr marL="571500" lvl="0" indent="-571500" algn="l" defTabSz="1828434">
              <a:lnSpc>
                <a:spcPct val="150000"/>
              </a:lnSpc>
              <a:spcBef>
                <a:spcPts val="0"/>
              </a:spcBef>
              <a:buFont typeface="Wingdings" pitchFamily="2" charset="2"/>
              <a:buChar char="ü"/>
            </a:pPr>
            <a:r>
              <a:rPr lang="vi-VN" sz="4000">
                <a:latin typeface="Arial" pitchFamily="34" charset="0"/>
                <a:ea typeface="Lato Light" panose="020F0502020204030203" pitchFamily="34" charset="0"/>
                <a:cs typeface="Arial" pitchFamily="34" charset="0"/>
              </a:rPr>
              <a:t>Có sự gia tăng đáng kể các yếu tố đông máu VIII, IX và X</a:t>
            </a:r>
            <a:r>
              <a:rPr lang="en-US" sz="4000">
                <a:latin typeface="Arial" pitchFamily="34" charset="0"/>
                <a:ea typeface="Lato Light" panose="020F0502020204030203" pitchFamily="34" charset="0"/>
                <a:cs typeface="Arial" pitchFamily="34" charset="0"/>
              </a:rPr>
              <a:t>, n</a:t>
            </a:r>
            <a:r>
              <a:rPr lang="vi-VN" sz="4000">
                <a:latin typeface="Arial" pitchFamily="34" charset="0"/>
                <a:ea typeface="Lato Light" panose="020F0502020204030203" pitchFamily="34" charset="0"/>
                <a:cs typeface="Arial" pitchFamily="34" charset="0"/>
              </a:rPr>
              <a:t>ồng độ fibrinogen tăng khoảng 50% </a:t>
            </a:r>
            <a:r>
              <a:rPr lang="en-US" sz="4000">
                <a:latin typeface="Arial" pitchFamily="34" charset="0"/>
                <a:ea typeface="Lato Light" panose="020F0502020204030203" pitchFamily="34" charset="0"/>
                <a:cs typeface="Arial" pitchFamily="34" charset="0"/>
              </a:rPr>
              <a:t> nên dễ bị huyết khối.</a:t>
            </a:r>
            <a:endParaRPr lang="en-US" sz="4000" dirty="0">
              <a:latin typeface="Arial" pitchFamily="34" charset="0"/>
              <a:ea typeface="Lato Light" panose="020F0502020204030203" pitchFamily="34" charset="0"/>
              <a:cs typeface="Arial" pitchFamily="34" charset="0"/>
            </a:endParaRPr>
          </a:p>
        </p:txBody>
      </p:sp>
      <p:sp>
        <p:nvSpPr>
          <p:cNvPr id="37" name="Rectangle 36">
            <a:extLst>
              <a:ext uri="{FF2B5EF4-FFF2-40B4-BE49-F238E27FC236}">
                <a16:creationId xmlns:a16="http://schemas.microsoft.com/office/drawing/2014/main" id="{E8126369-E583-E849-8A01-AC0DE91EED0F}"/>
              </a:ext>
            </a:extLst>
          </p:cNvPr>
          <p:cNvSpPr/>
          <p:nvPr/>
        </p:nvSpPr>
        <p:spPr>
          <a:xfrm>
            <a:off x="0" y="1"/>
            <a:ext cx="24377650" cy="2125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FFFFFF"/>
                </a:solidFill>
                <a:latin typeface="Merriweather Black" pitchFamily="2" charset="77"/>
                <a:cs typeface="Poppins" pitchFamily="2" charset="77"/>
              </a:rPr>
              <a:t>Những thay đổi của tim trong quá trình mang thai</a:t>
            </a:r>
            <a:endParaRPr lang="vi-VN" sz="7200" b="1" dirty="0">
              <a:solidFill>
                <a:srgbClr val="FFFFFF"/>
              </a:solidFill>
              <a:latin typeface="Merriweather Black" pitchFamily="2" charset="77"/>
              <a:cs typeface="Poppins" pitchFamily="2" charset="77"/>
            </a:endParaRPr>
          </a:p>
        </p:txBody>
      </p:sp>
      <p:sp>
        <p:nvSpPr>
          <p:cNvPr id="17" name="Rectangle 16">
            <a:extLst>
              <a:ext uri="{FF2B5EF4-FFF2-40B4-BE49-F238E27FC236}">
                <a16:creationId xmlns:a16="http://schemas.microsoft.com/office/drawing/2014/main" id="{DD925B9C-7DF9-B947-B56A-EFDD0177B12A}"/>
              </a:ext>
            </a:extLst>
          </p:cNvPr>
          <p:cNvSpPr/>
          <p:nvPr/>
        </p:nvSpPr>
        <p:spPr>
          <a:xfrm>
            <a:off x="0" y="11590639"/>
            <a:ext cx="24377650" cy="2125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latin typeface="Arial" pitchFamily="34" charset="0"/>
                <a:cs typeface="Arial" pitchFamily="34" charset="0"/>
              </a:rPr>
              <a:t>1. Hill NE, Granlund B. </a:t>
            </a:r>
            <a:r>
              <a:rPr lang="en-US" sz="2800" b="1" i="1">
                <a:solidFill>
                  <a:srgbClr val="FFFFFF"/>
                </a:solidFill>
                <a:latin typeface="Arial" pitchFamily="34" charset="0"/>
                <a:cs typeface="Arial" pitchFamily="34" charset="0"/>
              </a:rPr>
              <a:t>Anesthesia For Labor, Delivery, And Cesarean Section In High-Risk Heart Disease. StatPearls Publishing</a:t>
            </a:r>
            <a:r>
              <a:rPr lang="en-US" sz="2800" b="1">
                <a:solidFill>
                  <a:srgbClr val="FFFFFF"/>
                </a:solidFill>
                <a:latin typeface="Arial" pitchFamily="34" charset="0"/>
                <a:cs typeface="Arial" pitchFamily="34" charset="0"/>
              </a:rPr>
              <a:t>; 2023. Accessed April 21, 2023. </a:t>
            </a:r>
          </a:p>
          <a:p>
            <a:pPr algn="ctr"/>
            <a:r>
              <a:rPr lang="en-US" sz="2800" b="1">
                <a:solidFill>
                  <a:srgbClr val="FFFFFF"/>
                </a:solidFill>
                <a:latin typeface="Arial" pitchFamily="34" charset="0"/>
                <a:cs typeface="Arial" pitchFamily="34" charset="0"/>
              </a:rPr>
              <a:t>2. Meng ML, Arendt KW. </a:t>
            </a:r>
            <a:r>
              <a:rPr lang="en-US" sz="2800" b="1" i="1">
                <a:solidFill>
                  <a:srgbClr val="FFFFFF"/>
                </a:solidFill>
                <a:latin typeface="Arial" pitchFamily="34" charset="0"/>
                <a:cs typeface="Arial" pitchFamily="34" charset="0"/>
              </a:rPr>
              <a:t>Obstetric Anesthesia and Heart Disease: Practical Clinical Considerations. Anesthesiology</a:t>
            </a:r>
            <a:r>
              <a:rPr lang="en-US" sz="2800" b="1">
                <a:solidFill>
                  <a:srgbClr val="FFFFFF"/>
                </a:solidFill>
                <a:latin typeface="Arial" pitchFamily="34" charset="0"/>
                <a:cs typeface="Arial" pitchFamily="34" charset="0"/>
              </a:rPr>
              <a:t>. 2021;135(1):164-183</a:t>
            </a:r>
            <a:r>
              <a:rPr lang="en-US" sz="2800">
                <a:solidFill>
                  <a:srgbClr val="FFFFFF"/>
                </a:solidFill>
                <a:latin typeface="Arial" pitchFamily="34" charset="0"/>
                <a:cs typeface="Arial" pitchFamily="34" charset="0"/>
              </a:rPr>
              <a:t>. </a:t>
            </a:r>
            <a:endParaRPr lang="en-US" sz="28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3849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20365" r="20365"/>
          <a:stretch>
            <a:fillRect/>
          </a:stretch>
        </p:blipFill>
        <p:spPr bwMode="auto">
          <a:xfrm>
            <a:off x="3207179" y="6266776"/>
            <a:ext cx="6059082" cy="681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496299" y="1476608"/>
            <a:ext cx="12188825" cy="1200329"/>
          </a:xfrm>
          <a:prstGeom prst="rect">
            <a:avLst/>
          </a:prstGeom>
        </p:spPr>
        <p:txBody>
          <a:bodyPr>
            <a:spAutoFit/>
          </a:bodyPr>
          <a:lstStyle/>
          <a:p>
            <a:endParaRPr lang="vi-VN" sz="7200" b="1">
              <a:solidFill>
                <a:srgbClr val="002060"/>
              </a:solidFill>
            </a:endParaRPr>
          </a:p>
        </p:txBody>
      </p:sp>
      <p:sp>
        <p:nvSpPr>
          <p:cNvPr id="5" name="Rectangle 4"/>
          <p:cNvSpPr/>
          <p:nvPr/>
        </p:nvSpPr>
        <p:spPr>
          <a:xfrm>
            <a:off x="13232474" y="10555386"/>
            <a:ext cx="9303026" cy="707886"/>
          </a:xfrm>
          <a:prstGeom prst="rect">
            <a:avLst/>
          </a:prstGeom>
          <a:solidFill>
            <a:schemeClr val="bg1"/>
          </a:solidFill>
        </p:spPr>
        <p:txBody>
          <a:bodyPr wrap="square">
            <a:spAutoFit/>
          </a:bodyPr>
          <a:lstStyle/>
          <a:p>
            <a:pPr marL="571500" indent="-571500">
              <a:buFont typeface="Wingdings" pitchFamily="2" charset="2"/>
              <a:buChar char="ü"/>
            </a:pPr>
            <a:endParaRPr lang="vi-VN" sz="4000">
              <a:latin typeface="Arial" pitchFamily="34" charset="0"/>
              <a:cs typeface="Arial" pitchFamily="34" charset="0"/>
            </a:endParaRPr>
          </a:p>
        </p:txBody>
      </p:sp>
      <p:sp>
        <p:nvSpPr>
          <p:cNvPr id="6" name="Rectangle 5"/>
          <p:cNvSpPr/>
          <p:nvPr/>
        </p:nvSpPr>
        <p:spPr>
          <a:xfrm>
            <a:off x="9496298" y="2902783"/>
            <a:ext cx="14425077" cy="9453870"/>
          </a:xfrm>
          <a:prstGeom prst="rect">
            <a:avLst/>
          </a:prstGeom>
          <a:solidFill>
            <a:schemeClr val="bg1"/>
          </a:solidFill>
        </p:spPr>
        <p:txBody>
          <a:bodyPr wrap="square">
            <a:spAutoFit/>
          </a:bodyPr>
          <a:lstStyle/>
          <a:p>
            <a:pPr marL="571500" indent="-571500">
              <a:buFont typeface="Wingdings" pitchFamily="2" charset="2"/>
              <a:buChar char="ü"/>
            </a:pPr>
            <a:r>
              <a:rPr lang="en-US" sz="4000">
                <a:solidFill>
                  <a:srgbClr val="0070C0"/>
                </a:solidFill>
                <a:latin typeface="Arial" pitchFamily="34" charset="0"/>
                <a:cs typeface="Arial" pitchFamily="34" charset="0"/>
              </a:rPr>
              <a:t>T</a:t>
            </a:r>
            <a:r>
              <a:rPr lang="vi-VN" sz="4000">
                <a:solidFill>
                  <a:srgbClr val="0070C0"/>
                </a:solidFill>
                <a:latin typeface="Arial" pitchFamily="34" charset="0"/>
                <a:cs typeface="Arial" pitchFamily="34" charset="0"/>
              </a:rPr>
              <a:t>hai </a:t>
            </a:r>
            <a:r>
              <a:rPr lang="en-US" sz="4000">
                <a:solidFill>
                  <a:srgbClr val="0070C0"/>
                </a:solidFill>
                <a:latin typeface="Arial" pitchFamily="34" charset="0"/>
                <a:cs typeface="Arial" pitchFamily="34" charset="0"/>
              </a:rPr>
              <a:t>phụ </a:t>
            </a:r>
            <a:r>
              <a:rPr lang="vi-VN" sz="4000">
                <a:solidFill>
                  <a:srgbClr val="0070C0"/>
                </a:solidFill>
                <a:latin typeface="Arial" pitchFamily="34" charset="0"/>
                <a:cs typeface="Arial" pitchFamily="34" charset="0"/>
              </a:rPr>
              <a:t>mắc bệnh tim sẽ xuất hiện tình trạng tim mất bù vì không có khả năng đáp ứng được những thay đổi sinh lý </a:t>
            </a:r>
            <a:r>
              <a:rPr lang="vi-VN" sz="4000">
                <a:solidFill>
                  <a:srgbClr val="0070C0"/>
                </a:solidFill>
              </a:rPr>
              <a:t>đó</a:t>
            </a:r>
            <a:endParaRPr lang="en-US" sz="4000">
              <a:solidFill>
                <a:srgbClr val="0070C0"/>
              </a:solidFill>
            </a:endParaRPr>
          </a:p>
          <a:p>
            <a:endParaRPr lang="en-US" sz="4000">
              <a:solidFill>
                <a:srgbClr val="424242"/>
              </a:solidFill>
            </a:endParaRPr>
          </a:p>
          <a:p>
            <a:endParaRPr lang="en-US" sz="4000">
              <a:solidFill>
                <a:srgbClr val="424242"/>
              </a:solidFill>
            </a:endParaRPr>
          </a:p>
          <a:p>
            <a:pPr marL="571500" lvl="0" indent="-571500">
              <a:lnSpc>
                <a:spcPct val="150000"/>
              </a:lnSpc>
              <a:spcAft>
                <a:spcPts val="1000"/>
              </a:spcAft>
              <a:buFont typeface="Wingdings" pitchFamily="2" charset="2"/>
              <a:buChar char="ü"/>
              <a:tabLst>
                <a:tab pos="5264150" algn="l"/>
              </a:tabLst>
            </a:pPr>
            <a:r>
              <a:rPr lang="en-US" sz="4000">
                <a:solidFill>
                  <a:srgbClr val="00B050"/>
                </a:solidFill>
                <a:latin typeface="Arial" pitchFamily="34" charset="0"/>
                <a:ea typeface="Calibri"/>
                <a:cs typeface="Arial" pitchFamily="34" charset="0"/>
              </a:rPr>
              <a:t>Khi c</a:t>
            </a:r>
            <a:r>
              <a:rPr lang="vi-VN" sz="4000">
                <a:solidFill>
                  <a:srgbClr val="00B050"/>
                </a:solidFill>
                <a:latin typeface="Arial" pitchFamily="34" charset="0"/>
                <a:ea typeface="Calibri"/>
                <a:cs typeface="Arial" pitchFamily="34" charset="0"/>
              </a:rPr>
              <a:t>huyển dạ</a:t>
            </a:r>
            <a:r>
              <a:rPr lang="en-US" sz="4000">
                <a:solidFill>
                  <a:srgbClr val="00B050"/>
                </a:solidFill>
                <a:latin typeface="Arial" pitchFamily="34" charset="0"/>
                <a:ea typeface="Calibri"/>
                <a:cs typeface="Arial" pitchFamily="34" charset="0"/>
              </a:rPr>
              <a:t>,</a:t>
            </a:r>
            <a:r>
              <a:rPr lang="vi-VN" sz="4000">
                <a:solidFill>
                  <a:srgbClr val="00B050"/>
                </a:solidFill>
                <a:latin typeface="Arial" pitchFamily="34" charset="0"/>
                <a:ea typeface="Calibri"/>
                <a:cs typeface="Arial" pitchFamily="34" charset="0"/>
              </a:rPr>
              <a:t> đau đớn kích thích giải phóng catecholamine dẫn đến</a:t>
            </a:r>
            <a:r>
              <a:rPr lang="en-US" sz="4000">
                <a:solidFill>
                  <a:srgbClr val="00B050"/>
                </a:solidFill>
                <a:latin typeface="Arial" pitchFamily="34" charset="0"/>
                <a:ea typeface="Calibri"/>
                <a:cs typeface="Arial" pitchFamily="34" charset="0"/>
              </a:rPr>
              <a:t>:</a:t>
            </a:r>
            <a:r>
              <a:rPr lang="vi-VN" sz="4000">
                <a:solidFill>
                  <a:srgbClr val="00B050"/>
                </a:solidFill>
                <a:latin typeface="Arial" pitchFamily="34" charset="0"/>
                <a:ea typeface="Calibri"/>
                <a:cs typeface="Arial" pitchFamily="34" charset="0"/>
              </a:rPr>
              <a:t> nhịp tim nhanh, tăng huyết áp, tăng thông khí</a:t>
            </a:r>
            <a:r>
              <a:rPr lang="en-US" sz="4000">
                <a:solidFill>
                  <a:srgbClr val="00B050"/>
                </a:solidFill>
                <a:latin typeface="Arial" pitchFamily="34" charset="0"/>
                <a:ea typeface="Calibri"/>
                <a:cs typeface="Arial" pitchFamily="34" charset="0"/>
              </a:rPr>
              <a:t>=&gt; </a:t>
            </a:r>
            <a:r>
              <a:rPr lang="vi-VN" sz="4000">
                <a:solidFill>
                  <a:srgbClr val="00B050"/>
                </a:solidFill>
                <a:latin typeface="Arial" pitchFamily="34" charset="0"/>
                <a:ea typeface="Calibri"/>
                <a:cs typeface="Arial" pitchFamily="34" charset="0"/>
              </a:rPr>
              <a:t>nguy cơ thiếu máu cơ tim, rối loạn nhịp tim, hoặc vỡ phình động mạch</a:t>
            </a:r>
            <a:r>
              <a:rPr lang="vi-VN" sz="4000">
                <a:solidFill>
                  <a:srgbClr val="000000"/>
                </a:solidFill>
                <a:latin typeface="Arial" pitchFamily="34" charset="0"/>
                <a:ea typeface="Calibri"/>
                <a:cs typeface="Arial" pitchFamily="34" charset="0"/>
              </a:rPr>
              <a:t>. </a:t>
            </a:r>
            <a:endParaRPr lang="en-US" sz="4000">
              <a:solidFill>
                <a:srgbClr val="424242"/>
              </a:solidFill>
            </a:endParaRPr>
          </a:p>
          <a:p>
            <a:endParaRPr lang="en-US" sz="4000">
              <a:solidFill>
                <a:srgbClr val="424242"/>
              </a:solidFill>
            </a:endParaRPr>
          </a:p>
          <a:p>
            <a:pPr marL="571500" indent="-571500">
              <a:buFont typeface="Wingdings" pitchFamily="2" charset="2"/>
              <a:buChar char="ü"/>
            </a:pPr>
            <a:r>
              <a:rPr lang="en-US" sz="4400" b="1">
                <a:solidFill>
                  <a:srgbClr val="424242"/>
                </a:solidFill>
                <a:latin typeface="Arial" pitchFamily="34" charset="0"/>
                <a:cs typeface="Arial" pitchFamily="34" charset="0"/>
              </a:rPr>
              <a:t>Vậy: </a:t>
            </a:r>
            <a:r>
              <a:rPr lang="vi-VN" sz="4400" b="1">
                <a:solidFill>
                  <a:srgbClr val="424242"/>
                </a:solidFill>
                <a:latin typeface="Arial" pitchFamily="34" charset="0"/>
                <a:cs typeface="Arial" pitchFamily="34" charset="0"/>
              </a:rPr>
              <a:t> </a:t>
            </a:r>
            <a:r>
              <a:rPr lang="vi-VN" sz="4000">
                <a:solidFill>
                  <a:schemeClr val="accent6"/>
                </a:solidFill>
                <a:latin typeface="Arial" pitchFamily="34" charset="0"/>
                <a:cs typeface="Arial" pitchFamily="34" charset="0"/>
              </a:rPr>
              <a:t>Bác sĩ Gây mê hồi sức cần phải có chiến lược gì để đảm bảo an toàn </a:t>
            </a:r>
            <a:r>
              <a:rPr lang="en-US" sz="4000">
                <a:solidFill>
                  <a:schemeClr val="accent6"/>
                </a:solidFill>
                <a:latin typeface="Arial" pitchFamily="34" charset="0"/>
                <a:cs typeface="Arial" pitchFamily="34" charset="0"/>
              </a:rPr>
              <a:t>cho </a:t>
            </a:r>
            <a:r>
              <a:rPr lang="vi-VN" sz="4000">
                <a:solidFill>
                  <a:schemeClr val="accent6"/>
                </a:solidFill>
                <a:latin typeface="Arial" pitchFamily="34" charset="0"/>
                <a:cs typeface="Arial" pitchFamily="34" charset="0"/>
              </a:rPr>
              <a:t>cả mẹ và con</a:t>
            </a:r>
            <a:r>
              <a:rPr lang="en-US" sz="4000">
                <a:solidFill>
                  <a:schemeClr val="accent6"/>
                </a:solidFill>
                <a:latin typeface="Arial" pitchFamily="34" charset="0"/>
                <a:cs typeface="Arial" pitchFamily="34" charset="0"/>
              </a:rPr>
              <a:t> ?</a:t>
            </a:r>
          </a:p>
          <a:p>
            <a:pPr marL="571500" indent="-571500">
              <a:buFont typeface="Wingdings" pitchFamily="2" charset="2"/>
              <a:buChar char="ü"/>
            </a:pPr>
            <a:endParaRPr lang="vi-VN" sz="4000">
              <a:solidFill>
                <a:schemeClr val="accent6"/>
              </a:solidFill>
              <a:latin typeface="Arial" pitchFamily="34" charset="0"/>
              <a:cs typeface="Arial" pitchFamily="34" charset="0"/>
            </a:endParaRPr>
          </a:p>
          <a:p>
            <a:pPr marL="571500" indent="-571500">
              <a:buFont typeface="Wingdings" pitchFamily="2" charset="2"/>
              <a:buChar char="ü"/>
            </a:pPr>
            <a:endParaRPr lang="en-US" sz="4000"/>
          </a:p>
        </p:txBody>
      </p:sp>
      <p:pic>
        <p:nvPicPr>
          <p:cNvPr id="4101" name="Picture 5"/>
          <p:cNvPicPr>
            <a:picLocks noGrp="1" noChangeAspect="1" noChangeArrowheads="1"/>
          </p:cNvPicPr>
          <p:nvPr>
            <p:ph type="pic" sz="quarter" idx="10"/>
          </p:nvPr>
        </p:nvPicPr>
        <p:blipFill>
          <a:blip r:embed="rId3" cstate="email">
            <a:extLst>
              <a:ext uri="{28A0092B-C50C-407E-A947-70E740481C1C}">
                <a14:useLocalDpi xmlns:a14="http://schemas.microsoft.com/office/drawing/2010/main" val="0"/>
              </a:ext>
            </a:extLst>
          </a:blip>
          <a:srcRect l="5569" r="5569"/>
          <a:stretch>
            <a:fillRect/>
          </a:stretch>
        </p:blipFill>
        <p:spPr bwMode="auto">
          <a:xfrm>
            <a:off x="0" y="628768"/>
            <a:ext cx="5778352" cy="62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a:extLst>
              <a:ext uri="{FF2B5EF4-FFF2-40B4-BE49-F238E27FC236}">
                <a16:creationId xmlns:a16="http://schemas.microsoft.com/office/drawing/2014/main" id="{E8126369-E583-E849-8A01-AC0DE91EED0F}"/>
              </a:ext>
            </a:extLst>
          </p:cNvPr>
          <p:cNvSpPr/>
          <p:nvPr/>
        </p:nvSpPr>
        <p:spPr>
          <a:xfrm>
            <a:off x="7874784" y="820028"/>
            <a:ext cx="16046592" cy="1693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7200" b="1">
                <a:solidFill>
                  <a:schemeClr val="bg1"/>
                </a:solidFill>
                <a:latin typeface="Merriweather Black" pitchFamily="2" charset="77"/>
                <a:cs typeface="Poppins" pitchFamily="2" charset="77"/>
              </a:rPr>
              <a:t>Mối quan tâm ở đây là gì</a:t>
            </a:r>
            <a:r>
              <a:rPr lang="en-US" sz="7200" b="1">
                <a:solidFill>
                  <a:schemeClr val="bg1"/>
                </a:solidFill>
                <a:latin typeface="Merriweather Black" pitchFamily="2" charset="77"/>
                <a:cs typeface="Poppins" pitchFamily="2" charset="77"/>
              </a:rPr>
              <a:t> </a:t>
            </a:r>
            <a:r>
              <a:rPr lang="vi-VN" sz="7200" b="1">
                <a:solidFill>
                  <a:schemeClr val="bg1"/>
                </a:solidFill>
                <a:latin typeface="Merriweather Black" pitchFamily="2" charset="77"/>
                <a:cs typeface="Poppins" pitchFamily="2" charset="77"/>
              </a:rPr>
              <a:t>?</a:t>
            </a:r>
            <a:endParaRPr lang="vi-VN" sz="7200" b="1" dirty="0">
              <a:solidFill>
                <a:schemeClr val="bg1"/>
              </a:solidFill>
              <a:latin typeface="Merriweather Black" pitchFamily="2" charset="77"/>
              <a:cs typeface="Poppins" pitchFamily="2" charset="77"/>
            </a:endParaRPr>
          </a:p>
        </p:txBody>
      </p:sp>
    </p:spTree>
    <p:extLst>
      <p:ext uri="{BB962C8B-B14F-4D97-AF65-F5344CB8AC3E}">
        <p14:creationId xmlns:p14="http://schemas.microsoft.com/office/powerpoint/2010/main" val="137978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5DFBDA5-987A-D34C-AE9D-89C1B448E0E4}"/>
              </a:ext>
            </a:extLst>
          </p:cNvPr>
          <p:cNvSpPr/>
          <p:nvPr/>
        </p:nvSpPr>
        <p:spPr>
          <a:xfrm>
            <a:off x="0" y="0"/>
            <a:ext cx="24377650" cy="5800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Work Sans Light" pitchFamily="2" charset="77"/>
            </a:endParaRPr>
          </a:p>
        </p:txBody>
      </p:sp>
      <p:sp>
        <p:nvSpPr>
          <p:cNvPr id="3" name="TextBox 2">
            <a:extLst>
              <a:ext uri="{FF2B5EF4-FFF2-40B4-BE49-F238E27FC236}">
                <a16:creationId xmlns:a16="http://schemas.microsoft.com/office/drawing/2014/main" id="{E66EE2F4-A144-FE41-9A6A-7DE1BF5F7118}"/>
              </a:ext>
            </a:extLst>
          </p:cNvPr>
          <p:cNvSpPr txBox="1"/>
          <p:nvPr/>
        </p:nvSpPr>
        <p:spPr>
          <a:xfrm>
            <a:off x="1084662" y="584503"/>
            <a:ext cx="22208324" cy="1200329"/>
          </a:xfrm>
          <a:prstGeom prst="rect">
            <a:avLst/>
          </a:prstGeom>
          <a:noFill/>
        </p:spPr>
        <p:txBody>
          <a:bodyPr wrap="none" rtlCol="0" anchor="t">
            <a:spAutoFit/>
          </a:bodyPr>
          <a:lstStyle/>
          <a:p>
            <a:pPr algn="ctr"/>
            <a:r>
              <a:rPr lang="vi-VN" sz="7200" b="1">
                <a:solidFill>
                  <a:schemeClr val="bg1"/>
                </a:solidFill>
                <a:latin typeface="Merriweather Black" pitchFamily="2" charset="77"/>
                <a:cs typeface="Poppins" pitchFamily="2" charset="77"/>
              </a:rPr>
              <a:t>Những nguy cơ có thế xảy ra trước, trong và sau </a:t>
            </a:r>
            <a:r>
              <a:rPr lang="en-US" sz="7200" b="1">
                <a:solidFill>
                  <a:schemeClr val="bg1"/>
                </a:solidFill>
                <a:latin typeface="Merriweather Black" pitchFamily="2" charset="77"/>
                <a:cs typeface="Poppins" pitchFamily="2" charset="77"/>
              </a:rPr>
              <a:t>đẻ</a:t>
            </a:r>
            <a:endParaRPr lang="en-US" sz="7200" b="1" dirty="0">
              <a:solidFill>
                <a:schemeClr val="bg1"/>
              </a:solidFill>
              <a:latin typeface="Merriweather Black" pitchFamily="2" charset="77"/>
              <a:cs typeface="Poppins" pitchFamily="2" charset="77"/>
            </a:endParaRPr>
          </a:p>
        </p:txBody>
      </p:sp>
      <p:sp>
        <p:nvSpPr>
          <p:cNvPr id="21" name="TextBox 20">
            <a:extLst>
              <a:ext uri="{FF2B5EF4-FFF2-40B4-BE49-F238E27FC236}">
                <a16:creationId xmlns:a16="http://schemas.microsoft.com/office/drawing/2014/main" id="{10A5B9D8-B652-F540-856C-E17B35580EB9}"/>
              </a:ext>
            </a:extLst>
          </p:cNvPr>
          <p:cNvSpPr txBox="1"/>
          <p:nvPr/>
        </p:nvSpPr>
        <p:spPr>
          <a:xfrm>
            <a:off x="359677" y="7865203"/>
            <a:ext cx="3751348" cy="769441"/>
          </a:xfrm>
          <a:prstGeom prst="rect">
            <a:avLst/>
          </a:prstGeom>
          <a:noFill/>
        </p:spPr>
        <p:txBody>
          <a:bodyPr wrap="none" rtlCol="0" anchor="t">
            <a:spAutoFit/>
          </a:bodyPr>
          <a:lstStyle/>
          <a:p>
            <a:pPr algn="ctr"/>
            <a:r>
              <a:rPr lang="en-US" sz="4400" b="1">
                <a:solidFill>
                  <a:schemeClr val="tx2"/>
                </a:solidFill>
                <a:latin typeface="Merriweather Black" pitchFamily="2" charset="77"/>
                <a:cs typeface="Poppins" pitchFamily="2" charset="77"/>
              </a:rPr>
              <a:t>Nguyên nhân</a:t>
            </a:r>
            <a:endParaRPr lang="en-US" sz="4400" b="1" dirty="0">
              <a:solidFill>
                <a:schemeClr val="tx2"/>
              </a:solidFill>
              <a:latin typeface="Merriweather Black" pitchFamily="2" charset="77"/>
              <a:cs typeface="Poppins" pitchFamily="2" charset="77"/>
            </a:endParaRPr>
          </a:p>
        </p:txBody>
      </p:sp>
      <p:sp>
        <p:nvSpPr>
          <p:cNvPr id="22" name="Subtitle 2">
            <a:extLst>
              <a:ext uri="{FF2B5EF4-FFF2-40B4-BE49-F238E27FC236}">
                <a16:creationId xmlns:a16="http://schemas.microsoft.com/office/drawing/2014/main" id="{3186F8AB-3BA6-3B4A-B729-08D8A8C2AFDA}"/>
              </a:ext>
            </a:extLst>
          </p:cNvPr>
          <p:cNvSpPr txBox="1">
            <a:spLocks/>
          </p:cNvSpPr>
          <p:nvPr/>
        </p:nvSpPr>
        <p:spPr>
          <a:xfrm>
            <a:off x="210842" y="8734236"/>
            <a:ext cx="21309496" cy="374871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Wingdings" pitchFamily="2" charset="2"/>
              <a:buChar char="ü"/>
            </a:pPr>
            <a:r>
              <a:rPr lang="vi-VN" sz="3600">
                <a:latin typeface="Arial" pitchFamily="34" charset="0"/>
                <a:ea typeface="Lato Light" panose="020F0502020204030203" pitchFamily="34" charset="0"/>
                <a:cs typeface="Arial" pitchFamily="34" charset="0"/>
              </a:rPr>
              <a:t>Cung lượng tim tăng</a:t>
            </a:r>
            <a:r>
              <a:rPr lang="en-US" sz="3600">
                <a:latin typeface="Arial" pitchFamily="34" charset="0"/>
                <a:ea typeface="Lato Light" panose="020F0502020204030203" pitchFamily="34" charset="0"/>
                <a:cs typeface="Arial" pitchFamily="34" charset="0"/>
              </a:rPr>
              <a:t>, </a:t>
            </a:r>
            <a:r>
              <a:rPr lang="vi-VN" sz="3600">
                <a:latin typeface="Arial" pitchFamily="34" charset="0"/>
                <a:ea typeface="Lato Light" panose="020F0502020204030203" pitchFamily="34" charset="0"/>
                <a:cs typeface="Arial" pitchFamily="34" charset="0"/>
              </a:rPr>
              <a:t>cơ tim của người mẹ không có khả năng để thích ứng với những thay đổi</a:t>
            </a:r>
            <a:r>
              <a:rPr lang="en-US" sz="3600">
                <a:latin typeface="Arial" pitchFamily="34" charset="0"/>
                <a:ea typeface="Lato Light" panose="020F0502020204030203" pitchFamily="34" charset="0"/>
                <a:cs typeface="Arial" pitchFamily="34" charset="0"/>
              </a:rPr>
              <a:t> khi mang thai</a:t>
            </a:r>
          </a:p>
          <a:p>
            <a:pPr marL="571500" indent="-571500" algn="l">
              <a:lnSpc>
                <a:spcPct val="100000"/>
              </a:lnSpc>
              <a:buFont typeface="Wingdings" pitchFamily="2" charset="2"/>
              <a:buChar char="ü"/>
            </a:pPr>
            <a:r>
              <a:rPr lang="en-US" sz="3600">
                <a:latin typeface="Arial" pitchFamily="34" charset="0"/>
                <a:ea typeface="Lato Light" panose="020F0502020204030203" pitchFamily="34" charset="0"/>
                <a:cs typeface="Arial" pitchFamily="34" charset="0"/>
              </a:rPr>
              <a:t>G</a:t>
            </a:r>
            <a:r>
              <a:rPr lang="vi-VN" sz="3600">
                <a:latin typeface="Arial" pitchFamily="34" charset="0"/>
                <a:ea typeface="Lato Light" panose="020F0502020204030203" pitchFamily="34" charset="0"/>
                <a:cs typeface="Arial" pitchFamily="34" charset="0"/>
              </a:rPr>
              <a:t>iảm áp lực keo huyết tương, tăng áp lực thủy tĩnh mao mạch phổi, điều này càng làm tăng nguy cơ thấm dịch vào khoảng kẽ phổi gây phù phổi cấp</a:t>
            </a:r>
          </a:p>
          <a:p>
            <a:pPr marL="571500" indent="-571500" algn="l">
              <a:lnSpc>
                <a:spcPct val="100000"/>
              </a:lnSpc>
              <a:buFont typeface="Wingdings" pitchFamily="2" charset="2"/>
              <a:buChar char="ü"/>
            </a:pPr>
            <a:r>
              <a:rPr lang="en-US" sz="3600">
                <a:latin typeface="Arial" pitchFamily="34" charset="0"/>
                <a:ea typeface="Lato Light" panose="020F0502020204030203" pitchFamily="34" charset="0"/>
                <a:cs typeface="Arial" pitchFamily="34" charset="0"/>
              </a:rPr>
              <a:t>Rối loạn đông máu</a:t>
            </a:r>
          </a:p>
          <a:p>
            <a:pPr marL="571500" indent="-571500" algn="l">
              <a:lnSpc>
                <a:spcPct val="100000"/>
              </a:lnSpc>
              <a:buFont typeface="Wingdings" pitchFamily="2" charset="2"/>
              <a:buChar char="ü"/>
            </a:pPr>
            <a:r>
              <a:rPr lang="en-US" sz="3600">
                <a:latin typeface="Arial" pitchFamily="34" charset="0"/>
                <a:ea typeface="Lato Light" panose="020F0502020204030203" pitchFamily="34" charset="0"/>
                <a:cs typeface="Arial" pitchFamily="34" charset="0"/>
              </a:rPr>
              <a:t>Đau trong chuyển dạ</a:t>
            </a:r>
          </a:p>
        </p:txBody>
      </p:sp>
      <p:sp>
        <p:nvSpPr>
          <p:cNvPr id="4" name="Picture Placeholder 3">
            <a:extLst>
              <a:ext uri="{FF2B5EF4-FFF2-40B4-BE49-F238E27FC236}">
                <a16:creationId xmlns:a16="http://schemas.microsoft.com/office/drawing/2014/main" id="{168DBDA2-8F9D-D74D-B4FC-360D6C3C9E28}"/>
              </a:ext>
            </a:extLst>
          </p:cNvPr>
          <p:cNvSpPr>
            <a:spLocks noGrp="1"/>
          </p:cNvSpPr>
          <p:nvPr>
            <p:ph type="pic" sz="quarter" idx="10"/>
          </p:nvPr>
        </p:nvSpPr>
        <p:spPr>
          <a:xfrm>
            <a:off x="210842" y="3996419"/>
            <a:ext cx="3608612" cy="3608612"/>
          </a:xfrm>
        </p:spPr>
      </p:sp>
      <p:sp>
        <p:nvSpPr>
          <p:cNvPr id="6" name="Picture Placeholder 5">
            <a:extLst>
              <a:ext uri="{FF2B5EF4-FFF2-40B4-BE49-F238E27FC236}">
                <a16:creationId xmlns:a16="http://schemas.microsoft.com/office/drawing/2014/main" id="{0CC66D23-4072-F149-B86E-FAD8FA3686A2}"/>
              </a:ext>
            </a:extLst>
          </p:cNvPr>
          <p:cNvSpPr>
            <a:spLocks noGrp="1"/>
          </p:cNvSpPr>
          <p:nvPr>
            <p:ph type="pic" sz="quarter" idx="11"/>
          </p:nvPr>
        </p:nvSpPr>
        <p:spPr>
          <a:xfrm>
            <a:off x="4905867" y="3996419"/>
            <a:ext cx="3608612" cy="3608612"/>
          </a:xfrm>
        </p:spPr>
      </p:sp>
      <p:sp>
        <p:nvSpPr>
          <p:cNvPr id="8" name="Picture Placeholder 7">
            <a:extLst>
              <a:ext uri="{FF2B5EF4-FFF2-40B4-BE49-F238E27FC236}">
                <a16:creationId xmlns:a16="http://schemas.microsoft.com/office/drawing/2014/main" id="{035364CA-37C4-4E4A-A465-D2BBBFBAFF76}"/>
              </a:ext>
            </a:extLst>
          </p:cNvPr>
          <p:cNvSpPr>
            <a:spLocks noGrp="1"/>
          </p:cNvSpPr>
          <p:nvPr>
            <p:ph type="pic" sz="quarter" idx="12"/>
          </p:nvPr>
        </p:nvSpPr>
        <p:spPr>
          <a:xfrm>
            <a:off x="9894981" y="4256591"/>
            <a:ext cx="3608612" cy="3608612"/>
          </a:xfrm>
        </p:spPr>
      </p:sp>
      <p:sp>
        <p:nvSpPr>
          <p:cNvPr id="12" name="Picture Placeholder 11">
            <a:extLst>
              <a:ext uri="{FF2B5EF4-FFF2-40B4-BE49-F238E27FC236}">
                <a16:creationId xmlns:a16="http://schemas.microsoft.com/office/drawing/2014/main" id="{D5C756D8-3057-4648-8634-C8DA952FE305}"/>
              </a:ext>
            </a:extLst>
          </p:cNvPr>
          <p:cNvSpPr>
            <a:spLocks noGrp="1"/>
          </p:cNvSpPr>
          <p:nvPr>
            <p:ph type="pic" sz="quarter" idx="13"/>
          </p:nvPr>
        </p:nvSpPr>
        <p:spPr>
          <a:xfrm>
            <a:off x="19796583" y="3996419"/>
            <a:ext cx="3608612" cy="3608612"/>
          </a:xfrm>
        </p:spPr>
      </p:sp>
      <p:sp>
        <p:nvSpPr>
          <p:cNvPr id="2" name="Oval 1"/>
          <p:cNvSpPr/>
          <p:nvPr/>
        </p:nvSpPr>
        <p:spPr>
          <a:xfrm>
            <a:off x="4065306" y="5088835"/>
            <a:ext cx="45719" cy="99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3580" y="4468881"/>
            <a:ext cx="2730417" cy="2663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Suy tim</a:t>
            </a:r>
          </a:p>
        </p:txBody>
      </p:sp>
      <p:sp>
        <p:nvSpPr>
          <p:cNvPr id="32" name="Oval 31"/>
          <p:cNvSpPr/>
          <p:nvPr/>
        </p:nvSpPr>
        <p:spPr>
          <a:xfrm>
            <a:off x="5429627" y="4468880"/>
            <a:ext cx="2730417" cy="2663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Phù phổi cấp</a:t>
            </a:r>
          </a:p>
        </p:txBody>
      </p:sp>
      <p:sp>
        <p:nvSpPr>
          <p:cNvPr id="44" name="Oval 43"/>
          <p:cNvSpPr/>
          <p:nvPr/>
        </p:nvSpPr>
        <p:spPr>
          <a:xfrm>
            <a:off x="10404388" y="4689690"/>
            <a:ext cx="2760297" cy="2663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Rối loạn nhịp tim </a:t>
            </a:r>
          </a:p>
        </p:txBody>
      </p:sp>
      <p:sp>
        <p:nvSpPr>
          <p:cNvPr id="45" name="Oval 44"/>
          <p:cNvSpPr/>
          <p:nvPr/>
        </p:nvSpPr>
        <p:spPr>
          <a:xfrm>
            <a:off x="20282217" y="4487179"/>
            <a:ext cx="2730417" cy="2663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Rối loạn huyết động</a:t>
            </a:r>
          </a:p>
        </p:txBody>
      </p:sp>
      <p:sp>
        <p:nvSpPr>
          <p:cNvPr id="47" name="TextBox 46">
            <a:extLst>
              <a:ext uri="{FF2B5EF4-FFF2-40B4-BE49-F238E27FC236}">
                <a16:creationId xmlns:a16="http://schemas.microsoft.com/office/drawing/2014/main" id="{10A5B9D8-B652-F540-856C-E17B35580EB9}"/>
              </a:ext>
            </a:extLst>
          </p:cNvPr>
          <p:cNvSpPr txBox="1"/>
          <p:nvPr/>
        </p:nvSpPr>
        <p:spPr>
          <a:xfrm>
            <a:off x="182794" y="12482955"/>
            <a:ext cx="14156439" cy="769441"/>
          </a:xfrm>
          <a:prstGeom prst="rect">
            <a:avLst/>
          </a:prstGeom>
          <a:noFill/>
        </p:spPr>
        <p:txBody>
          <a:bodyPr wrap="none" rtlCol="0" anchor="t">
            <a:spAutoFit/>
          </a:bodyPr>
          <a:lstStyle/>
          <a:p>
            <a:pPr algn="ctr"/>
            <a:r>
              <a:rPr lang="vi-VN" sz="4400" b="1">
                <a:solidFill>
                  <a:schemeClr val="tx2"/>
                </a:solidFill>
                <a:latin typeface="Merriweather Black" pitchFamily="2" charset="77"/>
                <a:cs typeface="Poppins" pitchFamily="2" charset="77"/>
              </a:rPr>
              <a:t>Các biến chứng đó có thể gây </a:t>
            </a:r>
            <a:r>
              <a:rPr lang="en-US" sz="4400" b="1">
                <a:solidFill>
                  <a:schemeClr val="tx2"/>
                </a:solidFill>
                <a:latin typeface="Merriweather Black" pitchFamily="2" charset="77"/>
                <a:cs typeface="Poppins" pitchFamily="2" charset="77"/>
              </a:rPr>
              <a:t>S</a:t>
            </a:r>
            <a:r>
              <a:rPr lang="vi-VN" sz="4400" b="1">
                <a:solidFill>
                  <a:schemeClr val="tx2"/>
                </a:solidFill>
                <a:latin typeface="Merriweather Black" pitchFamily="2" charset="77"/>
                <a:cs typeface="Poppins" pitchFamily="2" charset="77"/>
              </a:rPr>
              <a:t>uy thai và Tử vong mẹ</a:t>
            </a:r>
          </a:p>
        </p:txBody>
      </p:sp>
      <p:sp>
        <p:nvSpPr>
          <p:cNvPr id="16" name="Picture Placeholder 7">
            <a:extLst>
              <a:ext uri="{FF2B5EF4-FFF2-40B4-BE49-F238E27FC236}">
                <a16:creationId xmlns:a16="http://schemas.microsoft.com/office/drawing/2014/main" id="{035364CA-37C4-4E4A-A465-D2BBBFBAFF76}"/>
              </a:ext>
            </a:extLst>
          </p:cNvPr>
          <p:cNvSpPr txBox="1">
            <a:spLocks/>
          </p:cNvSpPr>
          <p:nvPr/>
        </p:nvSpPr>
        <p:spPr>
          <a:xfrm>
            <a:off x="14738830" y="4066294"/>
            <a:ext cx="3608612" cy="3608612"/>
          </a:xfrm>
          <a:prstGeom prst="ellipse">
            <a:avLst/>
          </a:prstGeom>
          <a:solidFill>
            <a:schemeClr val="bg1">
              <a:lumMod val="95000"/>
            </a:schemeClr>
          </a:solidFill>
          <a:ln>
            <a:noFill/>
          </a:ln>
        </p:spPr>
      </p:sp>
      <p:sp>
        <p:nvSpPr>
          <p:cNvPr id="17" name="Oval 16"/>
          <p:cNvSpPr/>
          <p:nvPr/>
        </p:nvSpPr>
        <p:spPr>
          <a:xfrm>
            <a:off x="14942936" y="4615012"/>
            <a:ext cx="3200400" cy="2663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Thiếu máu cơ tim</a:t>
            </a:r>
          </a:p>
        </p:txBody>
      </p:sp>
    </p:spTree>
    <p:extLst>
      <p:ext uri="{BB962C8B-B14F-4D97-AF65-F5344CB8AC3E}">
        <p14:creationId xmlns:p14="http://schemas.microsoft.com/office/powerpoint/2010/main" val="424971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F4434-9826-D34E-BE4B-F4DCB010A7AC}"/>
              </a:ext>
            </a:extLst>
          </p:cNvPr>
          <p:cNvSpPr txBox="1"/>
          <p:nvPr/>
        </p:nvSpPr>
        <p:spPr>
          <a:xfrm>
            <a:off x="6720837" y="584503"/>
            <a:ext cx="10936007" cy="1200329"/>
          </a:xfrm>
          <a:prstGeom prst="rect">
            <a:avLst/>
          </a:prstGeom>
          <a:noFill/>
        </p:spPr>
        <p:txBody>
          <a:bodyPr wrap="none" rtlCol="0" anchor="t">
            <a:spAutoFit/>
          </a:bodyPr>
          <a:lstStyle/>
          <a:p>
            <a:pPr algn="ctr"/>
            <a:r>
              <a:rPr lang="en-US" sz="7200" b="1">
                <a:solidFill>
                  <a:srgbClr val="000000"/>
                </a:solidFill>
                <a:latin typeface="Merriweather Black" pitchFamily="2" charset="77"/>
                <a:cs typeface="Poppins" pitchFamily="2" charset="77"/>
              </a:rPr>
              <a:t>Chiến lược của bs gây mê</a:t>
            </a:r>
            <a:endParaRPr lang="en-US" sz="7200" b="1" dirty="0">
              <a:solidFill>
                <a:srgbClr val="000000"/>
              </a:solidFill>
              <a:latin typeface="Merriweather Black" pitchFamily="2" charset="77"/>
              <a:cs typeface="Poppins" pitchFamily="2" charset="77"/>
            </a:endParaRPr>
          </a:p>
        </p:txBody>
      </p:sp>
      <p:cxnSp>
        <p:nvCxnSpPr>
          <p:cNvPr id="4" name="Straight Connector 3">
            <a:extLst>
              <a:ext uri="{FF2B5EF4-FFF2-40B4-BE49-F238E27FC236}">
                <a16:creationId xmlns:a16="http://schemas.microsoft.com/office/drawing/2014/main" id="{8EBF21C3-25F4-9147-B787-C2D285A0F422}"/>
              </a:ext>
            </a:extLst>
          </p:cNvPr>
          <p:cNvCxnSpPr/>
          <p:nvPr/>
        </p:nvCxnSpPr>
        <p:spPr>
          <a:xfrm rot="5400000" flipH="1" flipV="1">
            <a:off x="9031686" y="7578789"/>
            <a:ext cx="878979" cy="450"/>
          </a:xfrm>
          <a:prstGeom prst="line">
            <a:avLst/>
          </a:prstGeom>
          <a:ln w="508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8C1CD7A-7E22-CF43-B35E-0271668052AD}"/>
              </a:ext>
            </a:extLst>
          </p:cNvPr>
          <p:cNvCxnSpPr/>
          <p:nvPr/>
        </p:nvCxnSpPr>
        <p:spPr>
          <a:xfrm rot="5400000" flipH="1" flipV="1">
            <a:off x="20191460" y="7578789"/>
            <a:ext cx="878979" cy="450"/>
          </a:xfrm>
          <a:prstGeom prst="line">
            <a:avLst/>
          </a:prstGeom>
          <a:ln w="508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283AFE3-8C10-B944-8AC5-D9AA13F8554A}"/>
              </a:ext>
            </a:extLst>
          </p:cNvPr>
          <p:cNvCxnSpPr/>
          <p:nvPr/>
        </p:nvCxnSpPr>
        <p:spPr>
          <a:xfrm rot="5400000" flipH="1" flipV="1">
            <a:off x="3354462" y="7578789"/>
            <a:ext cx="878979" cy="450"/>
          </a:xfrm>
          <a:prstGeom prst="line">
            <a:avLst/>
          </a:prstGeom>
          <a:ln w="508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6413A4-25F5-154A-92C4-D8134A686BF2}"/>
              </a:ext>
            </a:extLst>
          </p:cNvPr>
          <p:cNvCxnSpPr/>
          <p:nvPr/>
        </p:nvCxnSpPr>
        <p:spPr>
          <a:xfrm rot="5400000" flipH="1" flipV="1">
            <a:off x="14479797" y="7578789"/>
            <a:ext cx="878979" cy="450"/>
          </a:xfrm>
          <a:prstGeom prst="line">
            <a:avLst/>
          </a:prstGeom>
          <a:ln w="508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8" name="Chevron 7">
            <a:extLst>
              <a:ext uri="{FF2B5EF4-FFF2-40B4-BE49-F238E27FC236}">
                <a16:creationId xmlns:a16="http://schemas.microsoft.com/office/drawing/2014/main" id="{46C11304-997F-3942-9DEA-595DAAC64450}"/>
              </a:ext>
            </a:extLst>
          </p:cNvPr>
          <p:cNvSpPr/>
          <p:nvPr/>
        </p:nvSpPr>
        <p:spPr>
          <a:xfrm>
            <a:off x="16774001" y="3893735"/>
            <a:ext cx="7603649" cy="3269632"/>
          </a:xfrm>
          <a:prstGeom prst="chevron">
            <a:avLst>
              <a:gd name="adj" fmla="val 2075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lIns="365665" tIns="0" bIns="182832" rtlCol="0" anchor="ctr" anchorCtr="0"/>
          <a:lstStyle/>
          <a:p>
            <a:pPr algn="ctr"/>
            <a:endParaRPr lang="en-US" sz="2665" dirty="0">
              <a:solidFill>
                <a:srgbClr val="FFFFFF"/>
              </a:solidFill>
              <a:latin typeface="Work Sans Light" pitchFamily="2" charset="77"/>
            </a:endParaRPr>
          </a:p>
        </p:txBody>
      </p:sp>
      <p:sp>
        <p:nvSpPr>
          <p:cNvPr id="9" name="Chevron 8">
            <a:extLst>
              <a:ext uri="{FF2B5EF4-FFF2-40B4-BE49-F238E27FC236}">
                <a16:creationId xmlns:a16="http://schemas.microsoft.com/office/drawing/2014/main" id="{21488378-A7B2-8F4A-BB4D-77ABFD7C7344}"/>
              </a:ext>
            </a:extLst>
          </p:cNvPr>
          <p:cNvSpPr/>
          <p:nvPr/>
        </p:nvSpPr>
        <p:spPr>
          <a:xfrm>
            <a:off x="11693244" y="3893735"/>
            <a:ext cx="6439190" cy="3269632"/>
          </a:xfrm>
          <a:prstGeom prst="chevron">
            <a:avLst>
              <a:gd name="adj" fmla="val 2075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horz" lIns="365665" tIns="0" bIns="182832" rtlCol="0" anchor="ctr" anchorCtr="0"/>
          <a:lstStyle/>
          <a:p>
            <a:pPr algn="ctr"/>
            <a:endParaRPr lang="en-US" sz="2665" dirty="0">
              <a:solidFill>
                <a:srgbClr val="FFFFFF"/>
              </a:solidFill>
              <a:latin typeface="Work Sans Light" pitchFamily="2" charset="77"/>
            </a:endParaRPr>
          </a:p>
        </p:txBody>
      </p:sp>
      <p:sp>
        <p:nvSpPr>
          <p:cNvPr id="10" name="Chevron 9">
            <a:extLst>
              <a:ext uri="{FF2B5EF4-FFF2-40B4-BE49-F238E27FC236}">
                <a16:creationId xmlns:a16="http://schemas.microsoft.com/office/drawing/2014/main" id="{C51B151F-D0F0-804F-8CAD-34D20BC0C3AB}"/>
              </a:ext>
            </a:extLst>
          </p:cNvPr>
          <p:cNvSpPr/>
          <p:nvPr/>
        </p:nvSpPr>
        <p:spPr>
          <a:xfrm>
            <a:off x="5873790" y="3893735"/>
            <a:ext cx="6530002" cy="3269632"/>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horz" lIns="365665" tIns="0" bIns="182832" rtlCol="0" anchor="ctr" anchorCtr="0"/>
          <a:lstStyle/>
          <a:p>
            <a:pPr algn="ctr"/>
            <a:endParaRPr lang="en-US" sz="2665" dirty="0">
              <a:solidFill>
                <a:srgbClr val="FFFFFF"/>
              </a:solidFill>
              <a:latin typeface="Work Sans Light" pitchFamily="2" charset="77"/>
            </a:endParaRPr>
          </a:p>
        </p:txBody>
      </p:sp>
      <p:sp>
        <p:nvSpPr>
          <p:cNvPr id="11" name="Pentagon 10">
            <a:extLst>
              <a:ext uri="{FF2B5EF4-FFF2-40B4-BE49-F238E27FC236}">
                <a16:creationId xmlns:a16="http://schemas.microsoft.com/office/drawing/2014/main" id="{7374B419-0366-EC4B-AE0F-C7C36792B675}"/>
              </a:ext>
            </a:extLst>
          </p:cNvPr>
          <p:cNvSpPr/>
          <p:nvPr/>
        </p:nvSpPr>
        <p:spPr>
          <a:xfrm>
            <a:off x="0" y="3860990"/>
            <a:ext cx="6670542" cy="3269632"/>
          </a:xfrm>
          <a:prstGeom prst="homePlate">
            <a:avLst>
              <a:gd name="adj" fmla="val 2210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lIns="182832" tIns="0" bIns="182832" rtlCol="0" anchor="ctr" anchorCtr="0"/>
          <a:lstStyle/>
          <a:p>
            <a:pPr algn="ctr"/>
            <a:endParaRPr lang="en-US" sz="2665" dirty="0">
              <a:solidFill>
                <a:srgbClr val="FFFFFF"/>
              </a:solidFill>
              <a:latin typeface="Work Sans Light" pitchFamily="2" charset="77"/>
            </a:endParaRPr>
          </a:p>
        </p:txBody>
      </p:sp>
      <p:sp>
        <p:nvSpPr>
          <p:cNvPr id="12" name="Oval 11">
            <a:extLst>
              <a:ext uri="{FF2B5EF4-FFF2-40B4-BE49-F238E27FC236}">
                <a16:creationId xmlns:a16="http://schemas.microsoft.com/office/drawing/2014/main" id="{35D3A3FE-13F7-7B4C-9E06-A5C7C3C93761}"/>
              </a:ext>
            </a:extLst>
          </p:cNvPr>
          <p:cNvSpPr/>
          <p:nvPr/>
        </p:nvSpPr>
        <p:spPr>
          <a:xfrm>
            <a:off x="3026069" y="7943215"/>
            <a:ext cx="1535770" cy="153577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8" dirty="0">
              <a:solidFill>
                <a:srgbClr val="FFFFFF"/>
              </a:solidFill>
              <a:latin typeface="Work Sans Light" pitchFamily="2" charset="77"/>
            </a:endParaRPr>
          </a:p>
        </p:txBody>
      </p:sp>
      <p:sp>
        <p:nvSpPr>
          <p:cNvPr id="13" name="Oval 12">
            <a:extLst>
              <a:ext uri="{FF2B5EF4-FFF2-40B4-BE49-F238E27FC236}">
                <a16:creationId xmlns:a16="http://schemas.microsoft.com/office/drawing/2014/main" id="{9F1F4DA8-55BC-7846-8375-600DCEADEE44}"/>
              </a:ext>
            </a:extLst>
          </p:cNvPr>
          <p:cNvSpPr/>
          <p:nvPr/>
        </p:nvSpPr>
        <p:spPr>
          <a:xfrm>
            <a:off x="8703293" y="7943215"/>
            <a:ext cx="1535770" cy="153577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8" dirty="0">
              <a:solidFill>
                <a:srgbClr val="FFFFFF"/>
              </a:solidFill>
              <a:latin typeface="Work Sans Light" pitchFamily="2" charset="77"/>
            </a:endParaRPr>
          </a:p>
        </p:txBody>
      </p:sp>
      <p:sp>
        <p:nvSpPr>
          <p:cNvPr id="14" name="Oval 13">
            <a:extLst>
              <a:ext uri="{FF2B5EF4-FFF2-40B4-BE49-F238E27FC236}">
                <a16:creationId xmlns:a16="http://schemas.microsoft.com/office/drawing/2014/main" id="{4449571A-26C8-2043-A173-AC48617CE974}"/>
              </a:ext>
            </a:extLst>
          </p:cNvPr>
          <p:cNvSpPr/>
          <p:nvPr/>
        </p:nvSpPr>
        <p:spPr>
          <a:xfrm>
            <a:off x="14151403" y="7943215"/>
            <a:ext cx="1535770" cy="153577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8" dirty="0">
              <a:solidFill>
                <a:srgbClr val="FFFFFF"/>
              </a:solidFill>
              <a:latin typeface="Work Sans Light" pitchFamily="2" charset="77"/>
            </a:endParaRPr>
          </a:p>
        </p:txBody>
      </p:sp>
      <p:sp>
        <p:nvSpPr>
          <p:cNvPr id="15" name="Oval 14">
            <a:extLst>
              <a:ext uri="{FF2B5EF4-FFF2-40B4-BE49-F238E27FC236}">
                <a16:creationId xmlns:a16="http://schemas.microsoft.com/office/drawing/2014/main" id="{2E28E894-CA06-9047-9EC6-0785059E8AEF}"/>
              </a:ext>
            </a:extLst>
          </p:cNvPr>
          <p:cNvSpPr/>
          <p:nvPr/>
        </p:nvSpPr>
        <p:spPr>
          <a:xfrm>
            <a:off x="19863067" y="7943215"/>
            <a:ext cx="1535770" cy="153577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8" dirty="0">
              <a:solidFill>
                <a:srgbClr val="FFFFFF"/>
              </a:solidFill>
              <a:latin typeface="Work Sans Light" pitchFamily="2" charset="77"/>
            </a:endParaRPr>
          </a:p>
        </p:txBody>
      </p:sp>
      <p:sp>
        <p:nvSpPr>
          <p:cNvPr id="32" name="TextBox 31">
            <a:extLst>
              <a:ext uri="{FF2B5EF4-FFF2-40B4-BE49-F238E27FC236}">
                <a16:creationId xmlns:a16="http://schemas.microsoft.com/office/drawing/2014/main" id="{8FDE060C-F7DC-D941-A419-5618DC0C06CD}"/>
              </a:ext>
            </a:extLst>
          </p:cNvPr>
          <p:cNvSpPr txBox="1"/>
          <p:nvPr/>
        </p:nvSpPr>
        <p:spPr>
          <a:xfrm>
            <a:off x="3378037" y="8326361"/>
            <a:ext cx="832280" cy="769441"/>
          </a:xfrm>
          <a:prstGeom prst="rect">
            <a:avLst/>
          </a:prstGeom>
          <a:noFill/>
        </p:spPr>
        <p:txBody>
          <a:bodyPr wrap="none" rtlCol="0" anchor="ctr" anchorCtr="0">
            <a:spAutoFit/>
          </a:bodyPr>
          <a:lstStyle/>
          <a:p>
            <a:pPr algn="ctr"/>
            <a:r>
              <a:rPr lang="en-US" sz="4400" b="1">
                <a:solidFill>
                  <a:srgbClr val="FFFFFF"/>
                </a:solidFill>
                <a:latin typeface="Merriweather" pitchFamily="2" charset="77"/>
                <a:ea typeface="League Spartan" charset="0"/>
                <a:cs typeface="Poppins" pitchFamily="2" charset="77"/>
              </a:rPr>
              <a:t>01</a:t>
            </a:r>
            <a:endParaRPr lang="en-US" sz="4400" b="1" dirty="0">
              <a:solidFill>
                <a:srgbClr val="FFFFFF"/>
              </a:solidFill>
              <a:latin typeface="Merriweather" pitchFamily="2" charset="77"/>
              <a:ea typeface="League Spartan" charset="0"/>
              <a:cs typeface="Poppins" pitchFamily="2" charset="77"/>
            </a:endParaRPr>
          </a:p>
        </p:txBody>
      </p:sp>
      <p:sp>
        <p:nvSpPr>
          <p:cNvPr id="33" name="Subtitle 2">
            <a:extLst>
              <a:ext uri="{FF2B5EF4-FFF2-40B4-BE49-F238E27FC236}">
                <a16:creationId xmlns:a16="http://schemas.microsoft.com/office/drawing/2014/main" id="{E76B08E1-C7FB-E74C-A300-08C8B7871302}"/>
              </a:ext>
            </a:extLst>
          </p:cNvPr>
          <p:cNvSpPr txBox="1">
            <a:spLocks/>
          </p:cNvSpPr>
          <p:nvPr/>
        </p:nvSpPr>
        <p:spPr>
          <a:xfrm>
            <a:off x="487121" y="5141863"/>
            <a:ext cx="5781832" cy="70788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000">
                <a:solidFill>
                  <a:srgbClr val="FFFFFF"/>
                </a:solidFill>
                <a:latin typeface="Merriweather"/>
                <a:ea typeface="Lato Light" panose="020F0502020204030203" pitchFamily="34" charset="0"/>
                <a:cs typeface="Mukta ExtraLight" panose="020B0000000000000000" pitchFamily="34" charset="77"/>
              </a:rPr>
              <a:t>K</a:t>
            </a:r>
            <a:r>
              <a:rPr lang="vi-VN" sz="4000">
                <a:solidFill>
                  <a:srgbClr val="FFFFFF"/>
                </a:solidFill>
                <a:latin typeface="Arial"/>
                <a:ea typeface="Lato Light" panose="020F0502020204030203" pitchFamily="34" charset="0"/>
                <a:cs typeface="Mukta ExtraLight" panose="020B0000000000000000" pitchFamily="34" charset="77"/>
              </a:rPr>
              <a:t>iểm soát giảm đau tốt</a:t>
            </a:r>
            <a:endParaRPr lang="en-US" sz="4000" dirty="0">
              <a:solidFill>
                <a:srgbClr val="FFFFFF"/>
              </a:solidFill>
              <a:latin typeface="Merriweather"/>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C0F59610-C1DE-954C-B809-ACDE417565EB}"/>
              </a:ext>
            </a:extLst>
          </p:cNvPr>
          <p:cNvSpPr txBox="1"/>
          <p:nvPr/>
        </p:nvSpPr>
        <p:spPr>
          <a:xfrm>
            <a:off x="9138791" y="8233300"/>
            <a:ext cx="832280" cy="769441"/>
          </a:xfrm>
          <a:prstGeom prst="rect">
            <a:avLst/>
          </a:prstGeom>
          <a:noFill/>
        </p:spPr>
        <p:txBody>
          <a:bodyPr wrap="none" rtlCol="0" anchor="ctr" anchorCtr="0">
            <a:spAutoFit/>
          </a:bodyPr>
          <a:lstStyle/>
          <a:p>
            <a:pPr algn="ctr"/>
            <a:r>
              <a:rPr lang="en-US" sz="4400" b="1">
                <a:solidFill>
                  <a:srgbClr val="FFFFFF"/>
                </a:solidFill>
                <a:latin typeface="Merriweather" pitchFamily="2" charset="77"/>
                <a:ea typeface="League Spartan" charset="0"/>
                <a:cs typeface="Poppins" pitchFamily="2" charset="77"/>
              </a:rPr>
              <a:t>02</a:t>
            </a:r>
            <a:endParaRPr lang="en-US" sz="4400" b="1" dirty="0">
              <a:solidFill>
                <a:srgbClr val="FFFFFF"/>
              </a:solidFill>
              <a:latin typeface="Merriweather" pitchFamily="2" charset="77"/>
              <a:ea typeface="League Spartan" charset="0"/>
              <a:cs typeface="Poppins" pitchFamily="2" charset="77"/>
            </a:endParaRPr>
          </a:p>
        </p:txBody>
      </p:sp>
      <p:sp>
        <p:nvSpPr>
          <p:cNvPr id="35" name="Subtitle 2">
            <a:extLst>
              <a:ext uri="{FF2B5EF4-FFF2-40B4-BE49-F238E27FC236}">
                <a16:creationId xmlns:a16="http://schemas.microsoft.com/office/drawing/2014/main" id="{45D5C9CE-1277-8245-9437-1C721C389A0A}"/>
              </a:ext>
            </a:extLst>
          </p:cNvPr>
          <p:cNvSpPr txBox="1">
            <a:spLocks/>
          </p:cNvSpPr>
          <p:nvPr/>
        </p:nvSpPr>
        <p:spPr>
          <a:xfrm>
            <a:off x="6942058" y="5183687"/>
            <a:ext cx="5049079" cy="99001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vi-VN" sz="4400">
                <a:solidFill>
                  <a:srgbClr val="FFFFFF"/>
                </a:solidFill>
                <a:latin typeface="Arial"/>
                <a:ea typeface="Lato Light" panose="020F0502020204030203" pitchFamily="34" charset="0"/>
                <a:cs typeface="Mukta ExtraLight" panose="020B0000000000000000" pitchFamily="34" charset="77"/>
              </a:rPr>
              <a:t>ổn định huyết động </a:t>
            </a:r>
            <a:r>
              <a:rPr lang="en-US">
                <a:solidFill>
                  <a:srgbClr val="FFFFFF"/>
                </a:solidFill>
                <a:latin typeface="Work Sans Light" pitchFamily="2" charset="77"/>
                <a:ea typeface="Lato Light" panose="020F0502020204030203" pitchFamily="34" charset="0"/>
                <a:cs typeface="Mukta ExtraLight" panose="020B0000000000000000" pitchFamily="34" charset="77"/>
              </a:rPr>
              <a:t>.</a:t>
            </a:r>
            <a:endParaRPr lang="en-US" dirty="0">
              <a:solidFill>
                <a:srgbClr val="FFFFFF"/>
              </a:solidFill>
              <a:latin typeface="Work Sans Light" pitchFamily="2" charset="77"/>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28EB814B-725E-B044-8956-1B86C1A8F605}"/>
              </a:ext>
            </a:extLst>
          </p:cNvPr>
          <p:cNvSpPr txBox="1"/>
          <p:nvPr/>
        </p:nvSpPr>
        <p:spPr>
          <a:xfrm>
            <a:off x="14425626" y="8233300"/>
            <a:ext cx="987771" cy="769441"/>
          </a:xfrm>
          <a:prstGeom prst="rect">
            <a:avLst/>
          </a:prstGeom>
          <a:noFill/>
        </p:spPr>
        <p:txBody>
          <a:bodyPr wrap="none" rtlCol="0" anchor="ctr" anchorCtr="0">
            <a:spAutoFit/>
          </a:bodyPr>
          <a:lstStyle/>
          <a:p>
            <a:pPr algn="ctr"/>
            <a:r>
              <a:rPr lang="en-US" sz="4400" b="1">
                <a:solidFill>
                  <a:srgbClr val="FFFFFF"/>
                </a:solidFill>
                <a:latin typeface="Merriweather" pitchFamily="2" charset="77"/>
                <a:ea typeface="League Spartan" charset="0"/>
                <a:cs typeface="Poppins" pitchFamily="2" charset="77"/>
              </a:rPr>
              <a:t> </a:t>
            </a:r>
            <a:r>
              <a:rPr lang="en-US" sz="4400" b="1" dirty="0">
                <a:solidFill>
                  <a:srgbClr val="FFFFFF"/>
                </a:solidFill>
                <a:latin typeface="Merriweather" pitchFamily="2" charset="77"/>
                <a:ea typeface="League Spartan" charset="0"/>
                <a:cs typeface="Poppins" pitchFamily="2" charset="77"/>
              </a:rPr>
              <a:t>03</a:t>
            </a:r>
          </a:p>
        </p:txBody>
      </p:sp>
      <p:sp>
        <p:nvSpPr>
          <p:cNvPr id="37" name="Subtitle 2">
            <a:extLst>
              <a:ext uri="{FF2B5EF4-FFF2-40B4-BE49-F238E27FC236}">
                <a16:creationId xmlns:a16="http://schemas.microsoft.com/office/drawing/2014/main" id="{4DD9641A-B477-2A49-98C3-4892DE53E68A}"/>
              </a:ext>
            </a:extLst>
          </p:cNvPr>
          <p:cNvSpPr txBox="1">
            <a:spLocks/>
          </p:cNvSpPr>
          <p:nvPr/>
        </p:nvSpPr>
        <p:spPr>
          <a:xfrm>
            <a:off x="12384156" y="4709198"/>
            <a:ext cx="5701596" cy="193899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4000">
                <a:solidFill>
                  <a:srgbClr val="FFFFFF"/>
                </a:solidFill>
                <a:latin typeface="Arial" pitchFamily="34" charset="0"/>
                <a:ea typeface="Lato Light" panose="020F0502020204030203" pitchFamily="34" charset="0"/>
                <a:cs typeface="Arial" pitchFamily="34" charset="0"/>
              </a:rPr>
              <a:t>Chọn kỹ thuật gây mê phù hợp cho mẹ và thai nhi</a:t>
            </a:r>
            <a:endParaRPr lang="en-US" sz="4000" dirty="0">
              <a:solidFill>
                <a:srgbClr val="FFFFFF"/>
              </a:solidFill>
              <a:latin typeface="Arial" pitchFamily="34" charset="0"/>
              <a:ea typeface="Lato Light" panose="020F0502020204030203" pitchFamily="34" charset="0"/>
              <a:cs typeface="Arial" pitchFamily="34" charset="0"/>
            </a:endParaRPr>
          </a:p>
        </p:txBody>
      </p:sp>
      <p:sp>
        <p:nvSpPr>
          <p:cNvPr id="38" name="TextBox 37">
            <a:extLst>
              <a:ext uri="{FF2B5EF4-FFF2-40B4-BE49-F238E27FC236}">
                <a16:creationId xmlns:a16="http://schemas.microsoft.com/office/drawing/2014/main" id="{AB5C9CAC-E95C-0240-B959-A0D5CE5AA249}"/>
              </a:ext>
            </a:extLst>
          </p:cNvPr>
          <p:cNvSpPr txBox="1"/>
          <p:nvPr/>
        </p:nvSpPr>
        <p:spPr>
          <a:xfrm>
            <a:off x="20243889" y="8387916"/>
            <a:ext cx="774572" cy="707886"/>
          </a:xfrm>
          <a:prstGeom prst="rect">
            <a:avLst/>
          </a:prstGeom>
          <a:noFill/>
        </p:spPr>
        <p:txBody>
          <a:bodyPr wrap="none" rtlCol="0" anchor="ctr" anchorCtr="0">
            <a:spAutoFit/>
          </a:bodyPr>
          <a:lstStyle/>
          <a:p>
            <a:pPr algn="ctr"/>
            <a:r>
              <a:rPr lang="en-US" sz="4000" b="1">
                <a:solidFill>
                  <a:srgbClr val="FFFFFF"/>
                </a:solidFill>
                <a:latin typeface="Merriweather" pitchFamily="2" charset="77"/>
                <a:ea typeface="League Spartan" charset="0"/>
                <a:cs typeface="Poppins" pitchFamily="2" charset="77"/>
              </a:rPr>
              <a:t>04</a:t>
            </a:r>
            <a:endParaRPr lang="en-US" sz="4000" b="1" dirty="0">
              <a:solidFill>
                <a:srgbClr val="FFFFFF"/>
              </a:solidFill>
              <a:latin typeface="Merriweather" pitchFamily="2" charset="77"/>
              <a:ea typeface="League Spartan" charset="0"/>
              <a:cs typeface="Poppins" pitchFamily="2" charset="77"/>
            </a:endParaRPr>
          </a:p>
        </p:txBody>
      </p:sp>
      <p:sp>
        <p:nvSpPr>
          <p:cNvPr id="39" name="Subtitle 2">
            <a:extLst>
              <a:ext uri="{FF2B5EF4-FFF2-40B4-BE49-F238E27FC236}">
                <a16:creationId xmlns:a16="http://schemas.microsoft.com/office/drawing/2014/main" id="{CD2874E4-EF45-3F46-A8B7-5B7F7D235B86}"/>
              </a:ext>
            </a:extLst>
          </p:cNvPr>
          <p:cNvSpPr txBox="1">
            <a:spLocks/>
          </p:cNvSpPr>
          <p:nvPr/>
        </p:nvSpPr>
        <p:spPr>
          <a:xfrm>
            <a:off x="18175651" y="4850263"/>
            <a:ext cx="5940140" cy="132343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000">
                <a:solidFill>
                  <a:srgbClr val="FFFFFF"/>
                </a:solidFill>
                <a:latin typeface="Arial" pitchFamily="34" charset="0"/>
                <a:ea typeface="Lato Light" panose="020F0502020204030203" pitchFamily="34" charset="0"/>
                <a:cs typeface="Arial" pitchFamily="34" charset="0"/>
              </a:rPr>
              <a:t>Kiểm soát </a:t>
            </a:r>
            <a:r>
              <a:rPr lang="vi-VN" sz="4000">
                <a:solidFill>
                  <a:srgbClr val="FFFFFF"/>
                </a:solidFill>
                <a:latin typeface="Arial" pitchFamily="34" charset="0"/>
                <a:ea typeface="Lato Light" panose="020F0502020204030203" pitchFamily="34" charset="0"/>
                <a:cs typeface="Arial" pitchFamily="34" charset="0"/>
              </a:rPr>
              <a:t>đường thở</a:t>
            </a:r>
            <a:r>
              <a:rPr lang="en-US" sz="4000">
                <a:solidFill>
                  <a:srgbClr val="FFFFFF"/>
                </a:solidFill>
                <a:latin typeface="Arial" pitchFamily="34" charset="0"/>
                <a:ea typeface="Lato Light" panose="020F0502020204030203" pitchFamily="34" charset="0"/>
                <a:cs typeface="Arial" pitchFamily="34" charset="0"/>
              </a:rPr>
              <a:t>,</a:t>
            </a:r>
            <a:r>
              <a:rPr lang="vi-VN" sz="4000">
                <a:solidFill>
                  <a:srgbClr val="FFFFFF"/>
                </a:solidFill>
                <a:latin typeface="Arial" pitchFamily="34" charset="0"/>
                <a:ea typeface="Lato Light" panose="020F0502020204030203" pitchFamily="34" charset="0"/>
                <a:cs typeface="Arial" pitchFamily="34" charset="0"/>
              </a:rPr>
              <a:t> thông khí</a:t>
            </a:r>
            <a:r>
              <a:rPr lang="en-US" sz="4000">
                <a:solidFill>
                  <a:srgbClr val="FFFFFF"/>
                </a:solidFill>
                <a:latin typeface="Arial" pitchFamily="34" charset="0"/>
                <a:ea typeface="Lato Light" panose="020F0502020204030203" pitchFamily="34" charset="0"/>
                <a:cs typeface="Arial" pitchFamily="34" charset="0"/>
              </a:rPr>
              <a:t> sau mổ</a:t>
            </a:r>
            <a:endParaRPr lang="en-US" dirty="0">
              <a:solidFill>
                <a:srgbClr val="FFFFFF"/>
              </a:solidFill>
              <a:latin typeface="Work Sans Light" pitchFamily="2" charset="77"/>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id="{A1DDFB62-926C-9449-8CDB-86E1802515B9}"/>
              </a:ext>
            </a:extLst>
          </p:cNvPr>
          <p:cNvSpPr txBox="1">
            <a:spLocks/>
          </p:cNvSpPr>
          <p:nvPr/>
        </p:nvSpPr>
        <p:spPr>
          <a:xfrm>
            <a:off x="1030367" y="10796409"/>
            <a:ext cx="21014624" cy="132343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4000" dirty="0">
                <a:latin typeface="+mn-lt"/>
                <a:ea typeface="Lato Light" panose="020F0502020204030203" pitchFamily="34" charset="0"/>
                <a:cs typeface="Mukta ExtraLight" panose="020B0000000000000000" pitchFamily="34" charset="77"/>
              </a:rPr>
              <a:t>N</a:t>
            </a:r>
            <a:r>
              <a:rPr lang="vi-VN" sz="4000" dirty="0">
                <a:latin typeface="+mn-lt"/>
                <a:ea typeface="Lato Light" panose="020F0502020204030203" pitchFamily="34" charset="0"/>
                <a:cs typeface="Mukta ExtraLight" panose="020B0000000000000000" pitchFamily="34" charset="77"/>
              </a:rPr>
              <a:t>ăm </a:t>
            </a:r>
            <a:r>
              <a:rPr lang="vi-VN" sz="4000" dirty="0">
                <a:latin typeface="Calibri" panose="020F0502020204030204" pitchFamily="34" charset="0"/>
                <a:ea typeface="Lato Light" panose="020F0502020204030203" pitchFamily="34" charset="0"/>
                <a:cs typeface="Calibri" panose="020F0502020204030204" pitchFamily="34" charset="0"/>
              </a:rPr>
              <a:t>yếu tố</a:t>
            </a:r>
            <a:r>
              <a:rPr lang="en-US" sz="4000" dirty="0">
                <a:latin typeface="Calibri" panose="020F0502020204030204" pitchFamily="34" charset="0"/>
                <a:ea typeface="Lato Light" panose="020F0502020204030203" pitchFamily="34" charset="0"/>
                <a:cs typeface="Calibri" panose="020F0502020204030204" pitchFamily="34" charset="0"/>
              </a:rPr>
              <a:t> </a:t>
            </a:r>
            <a:r>
              <a:rPr lang="en-US" sz="4000" dirty="0" err="1">
                <a:latin typeface="Calibri" panose="020F0502020204030204" pitchFamily="34" charset="0"/>
                <a:ea typeface="Lato Light" panose="020F0502020204030203" pitchFamily="34" charset="0"/>
                <a:cs typeface="Calibri" panose="020F0502020204030204" pitchFamily="34" charset="0"/>
              </a:rPr>
              <a:t>ảnh</a:t>
            </a:r>
            <a:r>
              <a:rPr lang="en-US" sz="4000" dirty="0">
                <a:latin typeface="Calibri" panose="020F0502020204030204" pitchFamily="34" charset="0"/>
                <a:ea typeface="Lato Light" panose="020F0502020204030203" pitchFamily="34" charset="0"/>
                <a:cs typeface="Calibri" panose="020F0502020204030204" pitchFamily="34" charset="0"/>
              </a:rPr>
              <a:t> </a:t>
            </a:r>
            <a:r>
              <a:rPr lang="en-US" sz="4000" dirty="0" err="1">
                <a:latin typeface="Calibri" panose="020F0502020204030204" pitchFamily="34" charset="0"/>
                <a:ea typeface="Lato Light" panose="020F0502020204030203" pitchFamily="34" charset="0"/>
                <a:cs typeface="Calibri" panose="020F0502020204030204" pitchFamily="34" charset="0"/>
              </a:rPr>
              <a:t>hưởng</a:t>
            </a:r>
            <a:r>
              <a:rPr lang="vi-VN" sz="4000" dirty="0">
                <a:latin typeface="Calibri" panose="020F0502020204030204" pitchFamily="34" charset="0"/>
                <a:ea typeface="Lato Light" panose="020F0502020204030203" pitchFamily="34" charset="0"/>
                <a:cs typeface="Calibri" panose="020F0502020204030204" pitchFamily="34" charset="0"/>
              </a:rPr>
              <a:t> </a:t>
            </a:r>
            <a:r>
              <a:rPr lang="vi-VN" sz="4000" dirty="0">
                <a:latin typeface="+mn-lt"/>
                <a:ea typeface="Lato Light" panose="020F0502020204030203" pitchFamily="34" charset="0"/>
                <a:cs typeface="Mukta ExtraLight" panose="020B0000000000000000" pitchFamily="34" charset="77"/>
              </a:rPr>
              <a:t>huyết động bao gồm</a:t>
            </a:r>
            <a:r>
              <a:rPr lang="en-US" sz="4000" dirty="0">
                <a:latin typeface="+mn-lt"/>
                <a:ea typeface="Lato Light" panose="020F0502020204030203" pitchFamily="34" charset="0"/>
                <a:cs typeface="Mukta ExtraLight" panose="020B0000000000000000" pitchFamily="34" charset="77"/>
              </a:rPr>
              <a:t>:</a:t>
            </a:r>
            <a:r>
              <a:rPr lang="vi-VN" sz="4000" dirty="0">
                <a:latin typeface="+mn-lt"/>
                <a:ea typeface="Lato Light" panose="020F0502020204030203" pitchFamily="34" charset="0"/>
                <a:cs typeface="Mukta ExtraLight" panose="020B0000000000000000" pitchFamily="34" charset="77"/>
              </a:rPr>
              <a:t> (1) tiền gánh, (2) sức cản mạch máu phổi (PVR), (3) sức cản mạch máu hệ thống (SVRnh), (4) </a:t>
            </a:r>
            <a:r>
              <a:rPr lang="en-US" sz="4000" dirty="0">
                <a:latin typeface="+mn-lt"/>
                <a:ea typeface="Lato Light" panose="020F0502020204030203" pitchFamily="34" charset="0"/>
                <a:cs typeface="Mukta ExtraLight" panose="020B0000000000000000" pitchFamily="34" charset="77"/>
              </a:rPr>
              <a:t>Nh</a:t>
            </a:r>
            <a:r>
              <a:rPr lang="vi-VN" sz="4000" dirty="0">
                <a:latin typeface="+mn-lt"/>
                <a:ea typeface="Lato Light" panose="020F0502020204030203" pitchFamily="34" charset="0"/>
                <a:cs typeface="Mukta ExtraLight" panose="020B0000000000000000" pitchFamily="34" charset="77"/>
              </a:rPr>
              <a:t>ịp tim và (5) sức co bóp cơ tim</a:t>
            </a:r>
            <a:r>
              <a:rPr lang="en-US" sz="4000" dirty="0">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198724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2953" y="2465765"/>
            <a:ext cx="11726287" cy="1200329"/>
          </a:xfrm>
          <a:prstGeom prst="rect">
            <a:avLst/>
          </a:prstGeom>
        </p:spPr>
        <p:txBody>
          <a:bodyPr wrap="none">
            <a:spAutoFit/>
          </a:bodyPr>
          <a:lstStyle/>
          <a:p>
            <a:pPr lvl="0" algn="ctr"/>
            <a:r>
              <a:rPr lang="en-US" sz="7200" b="1">
                <a:solidFill>
                  <a:schemeClr val="tx2"/>
                </a:solidFill>
                <a:latin typeface="Arial" pitchFamily="34" charset="0"/>
                <a:cs typeface="Arial" pitchFamily="34" charset="0"/>
              </a:rPr>
              <a:t>KIỂM SOÁT HUYẾT ĐỘNG</a:t>
            </a:r>
            <a:endParaRPr lang="en-US" sz="7200" b="1" dirty="0">
              <a:solidFill>
                <a:schemeClr val="tx2"/>
              </a:solidFill>
              <a:latin typeface="Arial" pitchFamily="34" charset="0"/>
              <a:cs typeface="Arial" pitchFamily="34" charset="0"/>
            </a:endParaRPr>
          </a:p>
        </p:txBody>
      </p:sp>
      <p:sp>
        <p:nvSpPr>
          <p:cNvPr id="5" name="AutoShape 4" descr="Suy giảm tuần hoàn máu - 7 dấu hiệu nhận biết điển hình | Medlat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620" y="4426603"/>
            <a:ext cx="9164642" cy="59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034216"/>
      </p:ext>
    </p:extLst>
  </p:cSld>
  <p:clrMapOvr>
    <a:masterClrMapping/>
  </p:clrMapOvr>
</p:sld>
</file>

<file path=ppt/theme/theme1.xml><?xml version="1.0" encoding="utf-8"?>
<a:theme xmlns:a="http://schemas.openxmlformats.org/drawingml/2006/main" name="Office Theme">
  <a:themeElements>
    <a:clrScheme name="PTIFY - Real Estate3 - Light">
      <a:dk1>
        <a:srgbClr val="424242"/>
      </a:dk1>
      <a:lt1>
        <a:srgbClr val="FFFFFF"/>
      </a:lt1>
      <a:dk2>
        <a:srgbClr val="000000"/>
      </a:dk2>
      <a:lt2>
        <a:srgbClr val="FFFFFF"/>
      </a:lt2>
      <a:accent1>
        <a:srgbClr val="0D415B"/>
      </a:accent1>
      <a:accent2>
        <a:srgbClr val="CA2C3A"/>
      </a:accent2>
      <a:accent3>
        <a:srgbClr val="6C818B"/>
      </a:accent3>
      <a:accent4>
        <a:srgbClr val="906955"/>
      </a:accent4>
      <a:accent5>
        <a:srgbClr val="F8BA8D"/>
      </a:accent5>
      <a:accent6>
        <a:srgbClr val="383838"/>
      </a:accent6>
      <a:hlink>
        <a:srgbClr val="797ABE"/>
      </a:hlink>
      <a:folHlink>
        <a:srgbClr val="CBE1A6"/>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86401</TotalTime>
  <Words>2144</Words>
  <Application>Microsoft Office PowerPoint</Application>
  <PresentationFormat>Custom</PresentationFormat>
  <Paragraphs>167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Lato</vt:lpstr>
      <vt:lpstr>Merriweather</vt:lpstr>
      <vt:lpstr>Merriweather Black</vt:lpstr>
      <vt:lpstr>Wingdings</vt:lpstr>
      <vt:lpstr>Work Sans Light</vt:lpstr>
      <vt:lpstr>Work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USER</cp:lastModifiedBy>
  <cp:revision>15541</cp:revision>
  <dcterms:created xsi:type="dcterms:W3CDTF">2014-11-12T21:47:38Z</dcterms:created>
  <dcterms:modified xsi:type="dcterms:W3CDTF">2023-05-10T14:53:10Z</dcterms:modified>
</cp:coreProperties>
</file>